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77" r:id="rId2"/>
    <p:sldId id="490" r:id="rId3"/>
    <p:sldId id="508" r:id="rId4"/>
    <p:sldId id="544" r:id="rId5"/>
    <p:sldId id="545" r:id="rId6"/>
    <p:sldId id="546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6" r:id="rId15"/>
    <p:sldId id="555" r:id="rId16"/>
    <p:sldId id="557" r:id="rId17"/>
    <p:sldId id="558" r:id="rId18"/>
    <p:sldId id="559" r:id="rId19"/>
    <p:sldId id="554" r:id="rId20"/>
    <p:sldId id="561" r:id="rId21"/>
    <p:sldId id="562" r:id="rId22"/>
    <p:sldId id="464" r:id="rId23"/>
    <p:sldId id="560" r:id="rId24"/>
  </p:sldIdLst>
  <p:sldSz cx="9906000" cy="6858000" type="A4"/>
  <p:notesSz cx="7104063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2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5D585"/>
    <a:srgbClr val="99CCFF"/>
    <a:srgbClr val="3366FF"/>
    <a:srgbClr val="FFFFFF"/>
    <a:srgbClr val="FF8B8B"/>
    <a:srgbClr val="FF4F4F"/>
    <a:srgbClr val="FF7C80"/>
    <a:srgbClr val="3399FF"/>
    <a:srgbClr val="0066CC"/>
    <a:srgbClr val="4162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5299" autoAdjust="0"/>
  </p:normalViewPr>
  <p:slideViewPr>
    <p:cSldViewPr snapToGrid="0">
      <p:cViewPr>
        <p:scale>
          <a:sx n="100" d="100"/>
          <a:sy n="100" d="100"/>
        </p:scale>
        <p:origin x="-1200" y="-504"/>
      </p:cViewPr>
      <p:guideLst>
        <p:guide orient="horz" pos="2160"/>
        <p:guide pos="31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-2202" y="-180"/>
      </p:cViewPr>
      <p:guideLst>
        <p:guide orient="horz" pos="3222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41811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9422" y="4891544"/>
            <a:ext cx="5205220" cy="454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476" tIns="46409" rIns="94476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/>
              <a:t>Klicken Sie, um die Formate des Vorlagentextes zu bearbeiten</a:t>
            </a:r>
          </a:p>
          <a:p>
            <a:pPr lvl="1"/>
            <a:r>
              <a:rPr lang="en-US" altLang="ja-JP" noProof="0"/>
              <a:t>Zweite Ebene</a:t>
            </a:r>
          </a:p>
          <a:p>
            <a:pPr lvl="2"/>
            <a:r>
              <a:rPr lang="en-US" altLang="ja-JP" noProof="0"/>
              <a:t>Dritte Ebene</a:t>
            </a:r>
          </a:p>
          <a:p>
            <a:pPr lvl="3"/>
            <a:r>
              <a:rPr lang="en-US" altLang="ja-JP" noProof="0"/>
              <a:t>Vierte Ebene</a:t>
            </a:r>
          </a:p>
          <a:p>
            <a:pPr lvl="4"/>
            <a:r>
              <a:rPr lang="en-US" altLang="ja-JP" noProof="0"/>
              <a:t>Fünfte Ebene</a:t>
            </a:r>
          </a:p>
        </p:txBody>
      </p:sp>
      <p:sp>
        <p:nvSpPr>
          <p:cNvPr id="6147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2025" y="920750"/>
            <a:ext cx="5180013" cy="3586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</p:spTree>
    <p:extLst>
      <p:ext uri="{BB962C8B-B14F-4D97-AF65-F5344CB8AC3E}">
        <p14:creationId xmlns:p14="http://schemas.microsoft.com/office/powerpoint/2010/main" val="98357089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5396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53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D020FC50-E29F-DD48-B85A-FF1A27776F5D}" type="slidenum">
              <a:rPr lang="de-DE" altLang="ja-JP" smtClean="0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5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92334" y="6356350"/>
            <a:ext cx="5290004" cy="365125"/>
          </a:xfrm>
        </p:spPr>
        <p:txBody>
          <a:bodyPr/>
          <a:lstStyle>
            <a:lvl1pPr>
              <a:defRPr sz="1400" i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71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606382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53646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035800" y="381000"/>
            <a:ext cx="2095500" cy="586740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49300" y="381000"/>
            <a:ext cx="6134100" cy="5867400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0029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53442-C1FC-FA42-9B54-B0266DEE84E9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5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5245" y="6356350"/>
            <a:ext cx="5290012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614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BE5315-4277-C045-9432-803FC01A550B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4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5245" y="6356350"/>
            <a:ext cx="5377098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765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FEE95-2FE0-F841-A98C-310563214FB3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5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5245" y="6356350"/>
            <a:ext cx="5300898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98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49300" y="1333500"/>
            <a:ext cx="4114800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016500" y="1333500"/>
            <a:ext cx="4114800" cy="4914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2E1A04-5BAC-6A44-858F-EA71B90CF4D7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6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4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1E31BA-825A-A249-A9F5-44FE25457D74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85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450E11-17C9-9442-B7B8-0B8C6FC957D1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4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49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06EFB-6201-3344-A95C-6B71E39C6932}" type="slidenum">
              <a:rPr lang="de-DE" altLang="ja-JP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3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3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63596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000">
              <a:schemeClr val="accent1"/>
            </a:gs>
            <a:gs pos="0">
              <a:schemeClr val="accent1">
                <a:lumMod val="5000"/>
                <a:lumOff val="95000"/>
              </a:schemeClr>
            </a:gs>
            <a:gs pos="78000">
              <a:schemeClr val="accent1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706563" y="381000"/>
            <a:ext cx="6838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the title format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749300" y="1333500"/>
            <a:ext cx="8382000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	</a:t>
            </a:r>
            <a:endParaRPr lang="de-DE" altLang="ja-JP"/>
          </a:p>
        </p:txBody>
      </p:sp>
      <p:sp>
        <p:nvSpPr>
          <p:cNvPr id="1028" name="Text Box 16"/>
          <p:cNvSpPr txBox="1">
            <a:spLocks noChangeArrowheads="1"/>
          </p:cNvSpPr>
          <p:nvPr/>
        </p:nvSpPr>
        <p:spPr bwMode="auto">
          <a:xfrm>
            <a:off x="2533650" y="7642225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defTabSz="762000">
              <a:defRPr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 defTabSz="762000">
              <a:defRPr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 defTabSz="762000">
              <a:defRPr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 defTabSz="762000">
              <a:defRPr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 defTabSz="762000">
              <a:defRPr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eaLnBrk="1" hangingPunct="1">
              <a:defRPr/>
            </a:pPr>
            <a:endParaRPr kumimoji="1" lang="ja-JP" altLang="de-DE" sz="180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4A22A1CA-15C5-354B-9AAF-07D1CACCEAAA}" type="slidenum">
              <a:rPr lang="de-DE" altLang="ja-JP" smtClean="0"/>
              <a:pPr>
                <a:defRPr/>
              </a:pPr>
              <a:t>‹#›</a:t>
            </a:fld>
            <a:endParaRPr lang="de-DE" altLang="ja-JP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3"/>
          </p:nvPr>
        </p:nvSpPr>
        <p:spPr>
          <a:xfrm>
            <a:off x="305245" y="6356350"/>
            <a:ext cx="4568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 i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ea typeface="ＭＳ Ｐゴシック" pitchFamily="50" charset="-128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  <p:cxnSp>
        <p:nvCxnSpPr>
          <p:cNvPr id="10" name="Gerade Verbindung 9"/>
          <p:cNvCxnSpPr/>
          <p:nvPr/>
        </p:nvCxnSpPr>
        <p:spPr bwMode="auto">
          <a:xfrm>
            <a:off x="628650" y="6353175"/>
            <a:ext cx="8791575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49" r:id="rId2"/>
    <p:sldLayoutId id="2147484150" r:id="rId3"/>
    <p:sldLayoutId id="2147484151" r:id="rId4"/>
    <p:sldLayoutId id="2147484152" r:id="rId5"/>
    <p:sldLayoutId id="2147484153" r:id="rId6"/>
    <p:sldLayoutId id="2147484154" r:id="rId7"/>
    <p:sldLayoutId id="2147484155" r:id="rId8"/>
    <p:sldLayoutId id="2147484156" r:id="rId9"/>
    <p:sldLayoutId id="2147484157" r:id="rId10"/>
    <p:sldLayoutId id="2147484158" r:id="rId11"/>
    <p:sldLayoutId id="2147484159" r:id="rId12"/>
  </p:sldLayoutIdLst>
  <p:hf hdr="0" dt="0"/>
  <p:txStyles>
    <p:titleStyle>
      <a:lvl1pPr algn="ctr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ctr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50" charset="-128"/>
        </a:defRPr>
      </a:lvl2pPr>
      <a:lvl3pPr algn="ctr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50" charset="-128"/>
        </a:defRPr>
      </a:lvl3pPr>
      <a:lvl4pPr algn="ctr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50" charset="-128"/>
        </a:defRPr>
      </a:lvl4pPr>
      <a:lvl5pPr algn="ctr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50" charset="-128"/>
        </a:defRPr>
      </a:lvl5pPr>
      <a:lvl6pPr marL="457200" algn="ctr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50" charset="-128"/>
        </a:defRPr>
      </a:lvl6pPr>
      <a:lvl7pPr marL="914400" algn="ctr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50" charset="-128"/>
        </a:defRPr>
      </a:lvl7pPr>
      <a:lvl8pPr marL="1371600" algn="ctr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50" charset="-128"/>
        </a:defRPr>
      </a:lvl8pPr>
      <a:lvl9pPr marL="1828800" algn="ctr" defTabSz="762000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pitchFamily="50" charset="-128"/>
        </a:defRPr>
      </a:lvl9pPr>
    </p:titleStyle>
    <p:bodyStyle>
      <a:lvl1pPr marL="381000" indent="-381000" algn="l" defTabSz="762000" rtl="0" eaLnBrk="0" fontAlgn="base" hangingPunct="0">
        <a:spcBef>
          <a:spcPct val="20000"/>
        </a:spcBef>
        <a:spcAft>
          <a:spcPct val="0"/>
        </a:spcAft>
        <a:buClr>
          <a:srgbClr val="2775FF"/>
        </a:buClr>
        <a:buFont typeface="Wingdings" charset="2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952500" indent="-381000" algn="l" defTabSz="762000" rtl="0" eaLnBrk="0" fontAlgn="base" hangingPunct="0">
        <a:spcBef>
          <a:spcPct val="20000"/>
        </a:spcBef>
        <a:spcAft>
          <a:spcPct val="0"/>
        </a:spcAft>
        <a:buFont typeface="Wingdings" charset="2"/>
        <a:buChar char="Ä"/>
        <a:defRPr sz="2000">
          <a:solidFill>
            <a:schemeClr val="tx1"/>
          </a:solidFill>
          <a:latin typeface="+mn-lt"/>
          <a:ea typeface="+mn-ea"/>
        </a:defRPr>
      </a:lvl2pPr>
      <a:lvl3pPr marL="1524000" indent="-381000" algn="l" defTabSz="762000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charset="2"/>
        <a:buChar char="Ä"/>
        <a:defRPr>
          <a:solidFill>
            <a:schemeClr val="tx1"/>
          </a:solidFill>
          <a:latin typeface="+mn-lt"/>
          <a:ea typeface="+mn-ea"/>
        </a:defRPr>
      </a:lvl3pPr>
      <a:lvl4pPr marL="2095500" indent="-381000" algn="l" defTabSz="762000" rtl="0" eaLnBrk="0" fontAlgn="base" hangingPunct="0">
        <a:spcBef>
          <a:spcPct val="20000"/>
        </a:spcBef>
        <a:spcAft>
          <a:spcPct val="0"/>
        </a:spcAft>
        <a:buFont typeface="Wingdings" charset="2"/>
        <a:buChar char="Ä"/>
        <a:defRPr sz="1600">
          <a:solidFill>
            <a:schemeClr val="tx1"/>
          </a:solidFill>
          <a:latin typeface="+mn-lt"/>
          <a:ea typeface="+mn-ea"/>
        </a:defRPr>
      </a:lvl4pPr>
      <a:lvl5pPr marL="2667000" indent="-381000" algn="l" defTabSz="762000" rtl="0" eaLnBrk="0" fontAlgn="base" hangingPunct="0">
        <a:spcBef>
          <a:spcPct val="20000"/>
        </a:spcBef>
        <a:spcAft>
          <a:spcPct val="0"/>
        </a:spcAft>
        <a:buFont typeface="Wingdings" charset="2"/>
        <a:defRPr sz="1600">
          <a:solidFill>
            <a:schemeClr val="tx1"/>
          </a:solidFill>
          <a:latin typeface="+mn-lt"/>
          <a:ea typeface="+mn-ea"/>
        </a:defRPr>
      </a:lvl5pPr>
      <a:lvl6pPr marL="3124200" indent="-381000" algn="l" defTabSz="7620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1600">
          <a:solidFill>
            <a:schemeClr val="tx1"/>
          </a:solidFill>
          <a:latin typeface="+mn-lt"/>
          <a:ea typeface="+mn-ea"/>
        </a:defRPr>
      </a:lvl6pPr>
      <a:lvl7pPr marL="3581400" indent="-381000" algn="l" defTabSz="7620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1600">
          <a:solidFill>
            <a:schemeClr val="tx1"/>
          </a:solidFill>
          <a:latin typeface="+mn-lt"/>
          <a:ea typeface="+mn-ea"/>
        </a:defRPr>
      </a:lvl7pPr>
      <a:lvl8pPr marL="4038600" indent="-381000" algn="l" defTabSz="7620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1600">
          <a:solidFill>
            <a:schemeClr val="tx1"/>
          </a:solidFill>
          <a:latin typeface="+mn-lt"/>
          <a:ea typeface="+mn-ea"/>
        </a:defRPr>
      </a:lvl8pPr>
      <a:lvl9pPr marL="4495800" indent="-381000" algn="l" defTabSz="762000" rtl="0" eaLnBrk="0" fontAlgn="base" hangingPunct="0">
        <a:spcBef>
          <a:spcPct val="20000"/>
        </a:spcBef>
        <a:spcAft>
          <a:spcPct val="0"/>
        </a:spcAft>
        <a:buFont typeface="Wingdings" pitchFamily="2" charset="2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13.m4a"/><Relationship Id="rId7" Type="http://schemas.openxmlformats.org/officeDocument/2006/relationships/hyperlink" Target="https://news.un.org/en/story/2020/05/1063022" TargetMode="Externa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microsoft.com/office/2007/relationships/media" Target="../media/media16.m4a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4.m4a"/><Relationship Id="rId7" Type="http://schemas.openxmlformats.org/officeDocument/2006/relationships/image" Target="../media/image3.png"/><Relationship Id="rId2" Type="http://schemas.microsoft.com/office/2007/relationships/media" Target="../media/media23.m4a"/><Relationship Id="rId1" Type="http://schemas.openxmlformats.org/officeDocument/2006/relationships/audio" Target="NULL" TargetMode="Externa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4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5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hyperlink" Target="https://doi.org/10.1080/14616696.2020.1793215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hyperlink" Target="https://www.scientificanimations.com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6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7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hyperlink" Target="https://osf.io/jysm9/" TargetMode="External"/><Relationship Id="rId4" Type="http://schemas.openxmlformats.org/officeDocument/2006/relationships/hyperlink" Target="https://osf.io/muhdz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SSEGISandData/COVID-19" TargetMode="External"/><Relationship Id="rId7" Type="http://schemas.openxmlformats.org/officeDocument/2006/relationships/hyperlink" Target="https://osf.io/z39u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id.world/" TargetMode="External"/><Relationship Id="rId5" Type="http://schemas.openxmlformats.org/officeDocument/2006/relationships/hyperlink" Target="https://fsolt.org/swiid/" TargetMode="External"/><Relationship Id="rId4" Type="http://schemas.openxmlformats.org/officeDocument/2006/relationships/hyperlink" Target="https://ourworldindata.org/coronavirus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g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hyperlink" Target="https://www.theguardian.com/world/2020/may/15/coronavirus-death-toll-right-denies-figures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commons.wikimedia.org/wiki/File:Paarl_RSA_COVID19_panic_shopping.jpg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m4a"/><Relationship Id="rId7" Type="http://schemas.openxmlformats.org/officeDocument/2006/relationships/hyperlink" Target="https://www.scientificanimations.com/" TargetMode="External"/><Relationship Id="rId2" Type="http://schemas.microsoft.com/office/2007/relationships/media" Target="../media/media4.m4a"/><Relationship Id="rId1" Type="http://schemas.openxmlformats.org/officeDocument/2006/relationships/audio" Target="NULL" TargetMode="Externa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.png"/><Relationship Id="rId4" Type="http://schemas.microsoft.com/office/2007/relationships/media" Target="../media/media6.m4a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hyperlink" Target="https://commons.wikimedia.org/wiki/File:Covid-19_San_Salvatore_04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hyperlink" Target="https://commons.wikimedia.org/wiki/File:Covid-19_San_Salvatore_04.jp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hyperlink" Target="https://climatechange-theneweconomy.com/combination-climate-change-inequality-increasingly-drives-risk-2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hyperlink" Target="https://commons.wikimedia.org/wiki/File:Scream.tif" TargetMode="Externa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el 1"/>
          <p:cNvSpPr>
            <a:spLocks noGrp="1"/>
          </p:cNvSpPr>
          <p:nvPr>
            <p:ph type="ctrTitle"/>
          </p:nvPr>
        </p:nvSpPr>
        <p:spPr>
          <a:xfrm>
            <a:off x="668629" y="1606301"/>
            <a:ext cx="8602694" cy="1822699"/>
          </a:xfrm>
          <a:ln w="34925">
            <a:solidFill>
              <a:schemeClr val="tx2">
                <a:lumMod val="95000"/>
                <a:lumOff val="5000"/>
                <a:alpha val="53000"/>
              </a:schemeClr>
            </a:solidFill>
          </a:ln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ja-JP" sz="3600" b="0" dirty="0">
                <a:latin typeface="Calibri" charset="0"/>
              </a:rPr>
              <a:t>Social Inequality Magnifies the </a:t>
            </a:r>
            <a:r>
              <a:rPr lang="en-US" altLang="ja-JP" sz="3600" b="0" dirty="0" smtClean="0">
                <a:latin typeface="Calibri" charset="0"/>
              </a:rPr>
              <a:t/>
            </a:r>
            <a:br>
              <a:rPr lang="en-US" altLang="ja-JP" sz="3600" b="0" dirty="0" smtClean="0">
                <a:latin typeface="Calibri" charset="0"/>
              </a:rPr>
            </a:br>
            <a:r>
              <a:rPr lang="en-US" altLang="ja-JP" sz="3600" b="0" dirty="0" smtClean="0">
                <a:latin typeface="Calibri" charset="0"/>
              </a:rPr>
              <a:t>Perception </a:t>
            </a:r>
            <a:r>
              <a:rPr lang="en-US" altLang="ja-JP" sz="3600" b="0" dirty="0">
                <a:latin typeface="Calibri" charset="0"/>
              </a:rPr>
              <a:t>of Risk in a </a:t>
            </a:r>
            <a:r>
              <a:rPr lang="en-US" altLang="ja-JP" sz="3600" b="0" dirty="0" smtClean="0">
                <a:latin typeface="Calibri" charset="0"/>
              </a:rPr>
              <a:t>Pandemic</a:t>
            </a:r>
            <a:endParaRPr lang="en-US" altLang="ja-JP" sz="2800" b="0" dirty="0">
              <a:latin typeface="Calibri" charset="0"/>
            </a:endParaRPr>
          </a:p>
        </p:txBody>
      </p:sp>
      <p:sp>
        <p:nvSpPr>
          <p:cNvPr id="10" name="Text Box 26">
            <a:extLst>
              <a:ext uri="{FF2B5EF4-FFF2-40B4-BE49-F238E27FC236}">
                <a16:creationId xmlns:a16="http://schemas.microsoft.com/office/drawing/2014/main" id="{A6C8230C-84B5-4883-AA37-0E61DE688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629" y="4413385"/>
            <a:ext cx="2676455" cy="1261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ja-JP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Nate </a:t>
            </a:r>
            <a:r>
              <a:rPr lang="en-US" altLang="ja-JP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Breznau</a:t>
            </a:r>
            <a:r>
              <a:rPr lang="en-US" altLang="ja-JP" sz="20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ja-JP" sz="20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dirty="0" smtClean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Postdoc</a:t>
            </a:r>
            <a:r>
              <a:rPr lang="en-US" altLang="ja-JP" sz="16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ja-JP" sz="16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1600" dirty="0" smtClean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Bremen</a:t>
            </a:r>
            <a:endParaRPr lang="en-US" altLang="ja-JP" sz="1600" dirty="0">
              <a:solidFill>
                <a:schemeClr val="accent3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ja-JP" altLang="en-US" sz="16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✉ </a:t>
            </a:r>
            <a:r>
              <a:rPr lang="en-US" altLang="ja-JP" sz="16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breznau.nate@gmail.com</a:t>
            </a:r>
            <a:endParaRPr lang="en-US" altLang="ja-JP" sz="1400" dirty="0">
              <a:solidFill>
                <a:schemeClr val="accent3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2219018" cy="493801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739" y="489110"/>
            <a:ext cx="2372298" cy="429979"/>
          </a:xfrm>
          <a:prstGeom prst="rect">
            <a:avLst/>
          </a:prstGeom>
        </p:spPr>
      </p:pic>
      <p:sp>
        <p:nvSpPr>
          <p:cNvPr id="7" name="Text Box 26">
            <a:extLst>
              <a:ext uri="{FF2B5EF4-FFF2-40B4-BE49-F238E27FC236}">
                <a16:creationId xmlns:a16="http://schemas.microsoft.com/office/drawing/2014/main" id="{A6C8230C-84B5-4883-AA37-0E61DE688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3041" y="4413385"/>
            <a:ext cx="267645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Hung H.V. Nguyen</a:t>
            </a:r>
            <a:r>
              <a:rPr lang="en-US" altLang="ja-JP" sz="20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ja-JP" sz="20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dirty="0" smtClean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Doctoral Researcher</a:t>
            </a:r>
            <a:r>
              <a:rPr lang="en-US" altLang="ja-JP" sz="16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ja-JP" sz="16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1600" dirty="0" smtClean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Bremen</a:t>
            </a:r>
            <a:endParaRPr lang="en-US" altLang="ja-JP" sz="1600" dirty="0">
              <a:solidFill>
                <a:schemeClr val="accent3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Box 26">
            <a:extLst>
              <a:ext uri="{FF2B5EF4-FFF2-40B4-BE49-F238E27FC236}">
                <a16:creationId xmlns:a16="http://schemas.microsoft.com/office/drawing/2014/main" id="{A6C8230C-84B5-4883-AA37-0E61DE688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7454" y="4413385"/>
            <a:ext cx="2676455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ja-JP" sz="24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Lisa </a:t>
            </a:r>
            <a:r>
              <a:rPr lang="en-US" altLang="ja-JP" sz="2400" dirty="0" err="1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Heukamp</a:t>
            </a:r>
            <a:r>
              <a:rPr lang="en-US" altLang="ja-JP" sz="20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ja-JP" sz="20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Doctoral Researcher</a:t>
            </a:r>
            <a:r>
              <a:rPr lang="en-US" altLang="ja-JP" sz="16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altLang="ja-JP" sz="1600" dirty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ja-JP" sz="1600" dirty="0" smtClean="0">
                <a:solidFill>
                  <a:schemeClr val="accent3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Bremen</a:t>
            </a:r>
            <a:endParaRPr lang="en-US" altLang="ja-JP" sz="1600" dirty="0">
              <a:solidFill>
                <a:schemeClr val="accent3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245" y="6356350"/>
            <a:ext cx="5435798" cy="3651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12" name="Text Box 26">
            <a:extLst>
              <a:ext uri="{FF2B5EF4-FFF2-40B4-BE49-F238E27FC236}">
                <a16:creationId xmlns:a16="http://schemas.microsoft.com/office/drawing/2014/main" id="{A6C8230C-84B5-4883-AA37-0E61DE688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5940" y="6356350"/>
            <a:ext cx="22107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altLang="ja-JP" sz="14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Aug. 18</a:t>
            </a:r>
            <a:r>
              <a:rPr lang="en-US" altLang="ja-JP" sz="1400" baseline="300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altLang="ja-JP" sz="14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2020</a:t>
            </a:r>
            <a:endParaRPr lang="en-US" altLang="ja-JP" sz="14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03" end="1924.843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53625" y="45148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17"/>
    </mc:Choice>
    <mc:Fallback>
      <p:transition spd="slow" advTm="13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58" objId="4"/>
        <p14:stopEvt time="1361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6000"/>
                    </a14:imgEffect>
                    <a14:imgEffect>
                      <a14:colorTemperature colorTemp="4664"/>
                    </a14:imgEffect>
                    <a14:imgEffect>
                      <a14:saturation sat="60000"/>
                    </a14:imgEffect>
                    <a14:imgEffect>
                      <a14:brightnessContrast bright="-14000"/>
                    </a14:imgEffect>
                  </a14:imgLayer>
                </a14:imgProps>
              </a:ext>
            </a:extLst>
          </a:blip>
          <a:srcRect l="17033" t="24407" r="22812" b="9930"/>
          <a:stretch/>
        </p:blipFill>
        <p:spPr>
          <a:xfrm>
            <a:off x="1022702" y="978618"/>
            <a:ext cx="8085518" cy="4964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Risk Perceptions and Social Inequality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10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61499" y="1259947"/>
            <a:ext cx="4462273" cy="407513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sz="3200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Does Inequality Increase Risk Perceptions in a Pandemic?</a:t>
            </a:r>
            <a:endParaRPr lang="en-US" sz="3200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5245" y="6002407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7"/>
              </a:rPr>
              <a:t>https://news.un.org/en/story/2020/05/1063022</a:t>
            </a:r>
            <a:endParaRPr lang="en-US" sz="1000" dirty="0"/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9" end="2861.038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51712" y="3398583"/>
            <a:ext cx="609600" cy="6096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176" end="1463.793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51712" y="4360608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976397">
            <a:off x="1219200" y="1335750"/>
            <a:ext cx="4963810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Swedish paradox?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51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57"/>
    </mc:Choice>
    <mc:Fallback>
      <p:transition spd="slow" advTm="55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00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0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14397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8" grpId="0"/>
    </p:bldLst>
  </p:timing>
  <p:extLst mod="1">
    <p:ext uri="{E180D4A7-C9FB-4DFB-919C-405C955672EB}">
      <p14:showEvtLst xmlns:p14="http://schemas.microsoft.com/office/powerpoint/2010/main">
        <p14:playEvt time="0" objId="7"/>
        <p14:playEvt time="27003" objId="9"/>
        <p14:stopEvt time="27047" objId="7"/>
        <p14:stopEvt time="55657" objId="9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Research Design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11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05245" y="928021"/>
            <a:ext cx="9278593" cy="5001957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Risk Perceptions = f(Social Inequality)?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Risk Perceptions. Caused by Severity of Outbreak</a:t>
            </a:r>
          </a:p>
          <a:p>
            <a:pPr marL="571500" lvl="1" indent="0">
              <a:lnSpc>
                <a:spcPct val="120000"/>
              </a:lnSpc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Risk Perception = Days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Since Curve Inflection + New Cases Past Week + Government Intervention 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71500" lvl="1" indent="0">
              <a:lnSpc>
                <a:spcPct val="120000"/>
              </a:lnSpc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Regress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Risk Perceptions on Local Outbreak Severity 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Include measures of Social Inequality</a:t>
            </a:r>
          </a:p>
          <a:p>
            <a:pPr marL="571500" lvl="1" indent="0">
              <a:lnSpc>
                <a:spcPct val="120000"/>
              </a:lnSpc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Disposable Income Inequality (Gini)</a:t>
            </a:r>
          </a:p>
          <a:p>
            <a:pPr marL="571500" lvl="1" indent="0">
              <a:lnSpc>
                <a:spcPct val="120000"/>
              </a:lnSpc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Top 1% Income Concentration 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Test Alternatives</a:t>
            </a:r>
          </a:p>
          <a:p>
            <a:pPr marL="571500" lvl="1" indent="0">
              <a:lnSpc>
                <a:spcPct val="120000"/>
              </a:lnSpc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Welfare State</a:t>
            </a:r>
          </a:p>
          <a:p>
            <a:pPr marL="571500" lvl="1" indent="0">
              <a:lnSpc>
                <a:spcPct val="120000"/>
              </a:lnSpc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Wealth = GDP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Robustness</a:t>
            </a:r>
          </a:p>
          <a:p>
            <a:pPr marL="571500" lvl="1" indent="0">
              <a:lnSpc>
                <a:spcPct val="120000"/>
              </a:lnSpc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Regress Risk Perception residuals on Income Inequality</a:t>
            </a:r>
          </a:p>
          <a:p>
            <a:pPr marL="571500" lvl="1" indent="0">
              <a:lnSpc>
                <a:spcPct val="120000"/>
              </a:lnSpc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Repeat analysis for plausible range of country-level means</a:t>
            </a: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505" end="1328.260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62834" y="3487151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792" end="696.265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38617" y="3574235"/>
            <a:ext cx="609600" cy="6096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410" end="1680.541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93122" y="4741299"/>
            <a:ext cx="609600" cy="609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>
            <a:off x="891822" y="2032000"/>
            <a:ext cx="8692016" cy="0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 bwMode="auto">
          <a:xfrm>
            <a:off x="794884" y="2777067"/>
            <a:ext cx="4130042" cy="0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 bwMode="auto">
          <a:xfrm>
            <a:off x="794884" y="3843868"/>
            <a:ext cx="2058383" cy="0"/>
          </a:xfrm>
          <a:prstGeom prst="line">
            <a:avLst/>
          </a:prstGeom>
          <a:ln w="22225">
            <a:headEnd type="none" w="sm" len="sm"/>
            <a:tailEnd type="none" w="sm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 useBgFill="1">
        <p:nvSpPr>
          <p:cNvPr id="16" name="Rectangle 15"/>
          <p:cNvSpPr/>
          <p:nvPr/>
        </p:nvSpPr>
        <p:spPr bwMode="auto">
          <a:xfrm>
            <a:off x="419100" y="2000250"/>
            <a:ext cx="9164738" cy="123409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 useBgFill="1">
        <p:nvSpPr>
          <p:cNvPr id="18" name="Rectangle 17"/>
          <p:cNvSpPr/>
          <p:nvPr/>
        </p:nvSpPr>
        <p:spPr bwMode="auto">
          <a:xfrm>
            <a:off x="495300" y="3821685"/>
            <a:ext cx="9164738" cy="123409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 useBgFill="1">
        <p:nvSpPr>
          <p:cNvPr id="19" name="Rectangle 18"/>
          <p:cNvSpPr/>
          <p:nvPr/>
        </p:nvSpPr>
        <p:spPr bwMode="auto">
          <a:xfrm>
            <a:off x="571500" y="2753048"/>
            <a:ext cx="9164738" cy="123409"/>
          </a:xfrm>
          <a:prstGeom prst="rect">
            <a:avLst/>
          </a:prstGeom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5350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3"/>
    </mc:Choice>
    <mc:Fallback>
      <p:transition spd="slow" advTm="1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4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445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603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1476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1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24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4824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10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6" grpId="0" animBg="1"/>
      <p:bldP spid="18" grpId="0" animBg="1"/>
      <p:bldP spid="19" grpId="0" animBg="1"/>
    </p:bldLst>
  </p:timing>
  <p:extLst mod="1">
    <p:ext uri="{E180D4A7-C9FB-4DFB-919C-405C955672EB}">
      <p14:showEvtLst xmlns:p14="http://schemas.microsoft.com/office/powerpoint/2010/main">
        <p14:playEvt time="0" objId="7"/>
        <p14:stopEvt time="1973" objId="7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Data Sources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12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773" t="11385" r="17669" b="41515"/>
          <a:stretch/>
        </p:blipFill>
        <p:spPr>
          <a:xfrm>
            <a:off x="305245" y="953031"/>
            <a:ext cx="4784881" cy="1593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8160" t="11385" r="76637" b="74389"/>
          <a:stretch/>
        </p:blipFill>
        <p:spPr>
          <a:xfrm>
            <a:off x="115745" y="735670"/>
            <a:ext cx="1926611" cy="10140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12355" b="10485"/>
          <a:stretch/>
        </p:blipFill>
        <p:spPr>
          <a:xfrm>
            <a:off x="365313" y="4172010"/>
            <a:ext cx="4363658" cy="189394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650315" y="4836139"/>
            <a:ext cx="4618311" cy="1458603"/>
            <a:chOff x="115745" y="2818598"/>
            <a:chExt cx="4618311" cy="14586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/>
            <a:srcRect l="750" t="12355" r="68604" b="81815"/>
            <a:stretch/>
          </p:blipFill>
          <p:spPr>
            <a:xfrm>
              <a:off x="115745" y="2818598"/>
              <a:ext cx="4618311" cy="4940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/>
            <a:srcRect l="31167" t="12356" r="40412" b="81791"/>
            <a:stretch/>
          </p:blipFill>
          <p:spPr>
            <a:xfrm>
              <a:off x="115745" y="3303042"/>
              <a:ext cx="4282847" cy="4960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/>
            <a:srcRect l="59429" t="12355" r="17304" b="81932"/>
            <a:stretch/>
          </p:blipFill>
          <p:spPr>
            <a:xfrm>
              <a:off x="115745" y="3793051"/>
              <a:ext cx="3506229" cy="48415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l="12435" t="12632" r="29981" b="75731"/>
          <a:stretch/>
        </p:blipFill>
        <p:spPr>
          <a:xfrm>
            <a:off x="322891" y="3000242"/>
            <a:ext cx="6399399" cy="72740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/>
          <a:srcRect l="1993" t="45879" r="53436" b="29324"/>
          <a:stretch/>
        </p:blipFill>
        <p:spPr>
          <a:xfrm>
            <a:off x="5510150" y="953031"/>
            <a:ext cx="4132613" cy="12932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l="37604" t="33688" r="38864" b="32095"/>
          <a:stretch/>
        </p:blipFill>
        <p:spPr>
          <a:xfrm>
            <a:off x="7099310" y="2445234"/>
            <a:ext cx="2368429" cy="19370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36" end="2618.131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29825" y="38672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6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36"/>
    </mc:Choice>
    <mc:Fallback>
      <p:transition spd="slow" advTm="19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1" objId="3"/>
        <p14:stopEvt time="19392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t="11663" r="54370" b="44008"/>
          <a:stretch/>
        </p:blipFill>
        <p:spPr>
          <a:xfrm>
            <a:off x="815778" y="1124398"/>
            <a:ext cx="8189326" cy="4475169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 bwMode="auto">
          <a:xfrm>
            <a:off x="3790950" y="4419600"/>
            <a:ext cx="600075" cy="356733"/>
          </a:xfrm>
          <a:prstGeom prst="roundRect">
            <a:avLst/>
          </a:prstGeom>
          <a:noFill/>
          <a:ln w="38100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305175" y="1857375"/>
            <a:ext cx="1009650" cy="1266825"/>
          </a:xfrm>
          <a:prstGeom prst="roundRect">
            <a:avLst/>
          </a:prstGeom>
          <a:noFill/>
          <a:ln w="38100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1663" r="54370" b="44008"/>
          <a:stretch/>
        </p:blipFill>
        <p:spPr>
          <a:xfrm>
            <a:off x="825303" y="1133923"/>
            <a:ext cx="8189326" cy="4475169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4910441" y="4410299"/>
            <a:ext cx="619125" cy="366034"/>
          </a:xfrm>
          <a:prstGeom prst="roundRect">
            <a:avLst/>
          </a:prstGeom>
          <a:noFill/>
          <a:ln w="34925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391025" y="1857375"/>
            <a:ext cx="1066800" cy="1571625"/>
          </a:xfrm>
          <a:prstGeom prst="roundRect">
            <a:avLst/>
          </a:prstGeom>
          <a:noFill/>
          <a:ln w="34925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11663" r="54370" b="44008"/>
          <a:stretch/>
        </p:blipFill>
        <p:spPr>
          <a:xfrm>
            <a:off x="815778" y="1124398"/>
            <a:ext cx="8189326" cy="4475169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 bwMode="auto">
          <a:xfrm>
            <a:off x="7880547" y="3019082"/>
            <a:ext cx="834828" cy="1120894"/>
          </a:xfrm>
          <a:prstGeom prst="roundRect">
            <a:avLst/>
          </a:prstGeom>
          <a:noFill/>
          <a:ln w="34925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896100" y="3773942"/>
            <a:ext cx="619125" cy="366034"/>
          </a:xfrm>
          <a:prstGeom prst="roundRect">
            <a:avLst/>
          </a:prstGeom>
          <a:noFill/>
          <a:ln w="34925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5715000" y="3429000"/>
            <a:ext cx="619125" cy="366034"/>
          </a:xfrm>
          <a:prstGeom prst="roundRect">
            <a:avLst/>
          </a:prstGeom>
          <a:noFill/>
          <a:ln w="34925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t="11663" r="54370" b="44008"/>
          <a:stretch/>
        </p:blipFill>
        <p:spPr>
          <a:xfrm>
            <a:off x="806253" y="1124398"/>
            <a:ext cx="8189326" cy="4475169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 bwMode="auto">
          <a:xfrm>
            <a:off x="4314825" y="4724400"/>
            <a:ext cx="781050" cy="527880"/>
          </a:xfrm>
          <a:prstGeom prst="roundRect">
            <a:avLst/>
          </a:prstGeom>
          <a:noFill/>
          <a:ln w="34925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Regression Results – Main Models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13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36" end="311.98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18985" y="38964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7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350"/>
    </mc:Choice>
    <mc:Fallback>
      <p:transition spd="slow" advTm="129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30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6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6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52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9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6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79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95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103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15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  <p:bldP spid="6" grpId="0" animBg="1"/>
      <p:bldP spid="11" grpId="0" animBg="1"/>
      <p:bldP spid="7" grpId="0" animBg="1"/>
      <p:bldP spid="15" grpId="0" animBg="1"/>
      <p:bldP spid="14" grpId="0" animBg="1"/>
      <p:bldP spid="12" grpId="0" animBg="1"/>
      <p:bldP spid="16" grpId="0" animBg="1"/>
    </p:bldLst>
  </p:timing>
  <p:extLst>
    <p:ext uri="{E180D4A7-C9FB-4DFB-919C-405C955672EB}">
      <p14:showEvtLst xmlns:p14="http://schemas.microsoft.com/office/powerpoint/2010/main">
        <p14:playEvt time="1" objId="3"/>
        <p14:stopEvt time="129350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Regression Results – Main Models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14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t="11663" r="54370" b="44008"/>
          <a:stretch/>
        </p:blipFill>
        <p:spPr>
          <a:xfrm>
            <a:off x="815778" y="1124398"/>
            <a:ext cx="8189326" cy="4475169"/>
          </a:xfrm>
          <a:prstGeom prst="rect">
            <a:avLst/>
          </a:prstGeom>
        </p:spPr>
      </p:pic>
      <p:sp>
        <p:nvSpPr>
          <p:cNvPr id="3" name="Oval Callout 2"/>
          <p:cNvSpPr/>
          <p:nvPr/>
        </p:nvSpPr>
        <p:spPr bwMode="auto">
          <a:xfrm rot="10800000">
            <a:off x="3549541" y="3364876"/>
            <a:ext cx="1515920" cy="587415"/>
          </a:xfrm>
          <a:prstGeom prst="wedgeEllipseCallout">
            <a:avLst/>
          </a:prstGeom>
          <a:noFill/>
          <a:ln w="34925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85D585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2325" y="3429000"/>
            <a:ext cx="1493134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85D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stdz</a:t>
            </a:r>
            <a:r>
              <a:rPr lang="en-US" dirty="0" smtClean="0">
                <a:solidFill>
                  <a:srgbClr val="85D58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= 0.50</a:t>
            </a:r>
            <a:endParaRPr lang="en-US" dirty="0">
              <a:solidFill>
                <a:srgbClr val="85D58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59" end="1603.893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00526" y="38291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34"/>
    </mc:Choice>
    <mc:Fallback>
      <p:transition spd="slow" advTm="9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7"/>
        <p14:stopEvt time="8990" objId="7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Regression Results – M1 Residuals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15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1" t="11108" r="77903" b="57030"/>
          <a:stretch/>
        </p:blipFill>
        <p:spPr>
          <a:xfrm>
            <a:off x="2907723" y="1812680"/>
            <a:ext cx="4166754" cy="33794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68191" y="2011095"/>
            <a:ext cx="130628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M1_resid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256" end="665.27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8875" y="3197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1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28"/>
    </mc:Choice>
    <mc:Fallback>
      <p:transition spd="slow" advTm="36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6"/>
        <p14:stopEvt time="36128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Regression Results – M2 Residuals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16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5" y="624587"/>
            <a:ext cx="9348041" cy="5608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58" end="2155.23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72700" y="34289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3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54"/>
    </mc:Choice>
    <mc:Fallback>
      <p:transition spd="slow" advTm="29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Regression Results – M2 Residuals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17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5" y="624587"/>
            <a:ext cx="9348041" cy="5608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898242" y="1527859"/>
            <a:ext cx="3030416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 cap="rnd">
            <a:solidFill>
              <a:schemeClr val="accent1">
                <a:lumMod val="50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‘over’-concerned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538" y="3983621"/>
            <a:ext cx="3294705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 cap="rnd">
            <a:solidFill>
              <a:schemeClr val="accent1">
                <a:lumMod val="50000"/>
              </a:schemeClr>
            </a:solidFill>
          </a:ln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‘under’-concerned</a:t>
            </a:r>
            <a:endParaRPr lang="en-US" sz="32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94" end="1266.435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3704" y="337402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50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13"/>
    </mc:Choice>
    <mc:Fallback>
      <p:transition spd="slow" advTm="19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9"/>
        <p14:stopEvt time="18606" objId="9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563" y="114779"/>
            <a:ext cx="6838950" cy="609600"/>
          </a:xfrm>
        </p:spPr>
        <p:txBody>
          <a:bodyPr/>
          <a:lstStyle/>
          <a:p>
            <a:r>
              <a:rPr lang="en-US" dirty="0" smtClean="0"/>
              <a:t>Robustness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18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86" y="754379"/>
            <a:ext cx="8901414" cy="5340849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50" end="6035.385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39350" y="3429000"/>
            <a:ext cx="609600" cy="6096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82400" y="3943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0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90"/>
    </mc:Choice>
    <mc:Fallback>
      <p:transition spd="slow" advTm="77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40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47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8"/>
        <p14:playEvt time="18405" objId="9"/>
        <p14:stopEvt time="18443" objId="8"/>
        <p14:stopEvt time="77290" objId="9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for Previous Finding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19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37" y="990600"/>
            <a:ext cx="6350326" cy="44452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04840" y="5645318"/>
            <a:ext cx="246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5"/>
              </a:rPr>
              <a:t>(Breznau 2020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74" end="683.945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203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22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25"/>
    </mc:Choice>
    <mc:Fallback>
      <p:transition spd="slow" advTm="24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7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9"/>
        <p14:stopEvt time="24825" objId="9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307" y="681255"/>
            <a:ext cx="6558084" cy="557437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Novel Coronavirus Pandemic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80" y="2250845"/>
            <a:ext cx="2873271" cy="932193"/>
          </a:xfrm>
        </p:spPr>
        <p:txBody>
          <a:bodyPr>
            <a:normAutofit/>
          </a:bodyPr>
          <a:lstStyle/>
          <a:p>
            <a:pPr marL="57150" lvl="1" indent="0">
              <a:spcAft>
                <a:spcPts val="1200"/>
              </a:spcAft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Fig 1. Outbreak Severity by Country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2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5814794" y="6363682"/>
            <a:ext cx="32207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virus image source: https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://</a:t>
            </a:r>
            <a:r>
              <a:rPr lang="en-US" sz="1000" u="sng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www.scientificanimations.com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222" b="82000" l="5125" r="41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3" t="15464" r="57045" b="15262"/>
          <a:stretch/>
        </p:blipFill>
        <p:spPr>
          <a:xfrm>
            <a:off x="835921" y="648451"/>
            <a:ext cx="1583653" cy="1602394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62" end="12658.131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51124" y="47434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43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38"/>
    </mc:Choice>
    <mc:Fallback>
      <p:transition spd="slow" advTm="20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2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9"/>
        <p14:stopEvt time="20154" objId="9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 smtClean="0"/>
              <a:t>Social inequality shapes risk perceptions</a:t>
            </a:r>
          </a:p>
          <a:p>
            <a:pPr marL="457200" indent="-457200">
              <a:buAutoNum type="arabicPeriod"/>
            </a:pPr>
            <a:r>
              <a:rPr lang="en-US" dirty="0" smtClean="0"/>
              <a:t>Social inequality as indicator of causes</a:t>
            </a:r>
          </a:p>
          <a:p>
            <a:pPr marL="1028700" lvl="1" indent="-457200">
              <a:buAutoNum type="arabicPeriod"/>
            </a:pPr>
            <a:r>
              <a:rPr lang="en-US" dirty="0" smtClean="0"/>
              <a:t>Social safety net</a:t>
            </a:r>
          </a:p>
          <a:p>
            <a:pPr marL="1028700" lvl="1" indent="-457200">
              <a:buAutoNum type="arabicPeriod"/>
            </a:pPr>
            <a:r>
              <a:rPr lang="en-US" dirty="0" smtClean="0"/>
              <a:t>Social trust</a:t>
            </a:r>
          </a:p>
          <a:p>
            <a:pPr marL="1028700" lvl="1" indent="-457200">
              <a:buAutoNum type="arabicPeriod"/>
            </a:pPr>
            <a:r>
              <a:rPr lang="en-US" dirty="0" smtClean="0"/>
              <a:t>Class or group conflict</a:t>
            </a:r>
          </a:p>
          <a:p>
            <a:pPr marL="1028700" lvl="1" indent="-457200">
              <a:buAutoNum type="arabicPeriod"/>
            </a:pPr>
            <a:r>
              <a:rPr lang="en-US" dirty="0" smtClean="0"/>
              <a:t>General risk increase</a:t>
            </a:r>
          </a:p>
          <a:p>
            <a:pPr marL="1028700" lvl="1" indent="-457200">
              <a:buAutoNum type="arabicPeriod"/>
            </a:pPr>
            <a:r>
              <a:rPr lang="en-US" dirty="0" smtClean="0"/>
              <a:t>Elite interests / de-democratization</a:t>
            </a:r>
          </a:p>
          <a:p>
            <a:pPr marL="457200" indent="-457200">
              <a:buAutoNum type="arabicPeriod"/>
            </a:pPr>
            <a:r>
              <a:rPr lang="en-US" dirty="0" smtClean="0"/>
              <a:t>Issues</a:t>
            </a:r>
          </a:p>
          <a:p>
            <a:pPr marL="1028700" lvl="1" indent="-457200">
              <a:buAutoNum type="arabicPeriod"/>
            </a:pPr>
            <a:r>
              <a:rPr lang="en-US" dirty="0" smtClean="0"/>
              <a:t>Online survey sampling</a:t>
            </a:r>
          </a:p>
          <a:p>
            <a:pPr marL="1028700" lvl="1" indent="-457200">
              <a:buAutoNum type="arabicPeriod"/>
            </a:pPr>
            <a:r>
              <a:rPr lang="en-US" dirty="0" smtClean="0"/>
              <a:t>No individual level estimates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20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15" end="4020.29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1750" y="27527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1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994"/>
    </mc:Choice>
    <mc:Fallback>
      <p:transition spd="slow" advTm="64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6"/>
        <p14:stopEvt time="64994" objId="6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427" y="2027981"/>
            <a:ext cx="8382000" cy="3030156"/>
          </a:xfrm>
        </p:spPr>
        <p:txBody>
          <a:bodyPr/>
          <a:lstStyle/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Replication Materials:</a:t>
            </a: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Via OSF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https://osf.io/muhdz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(see “Study Two”)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HTML file with code and results (direct access)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https://osf.io/jysm9/</a:t>
            </a:r>
            <a:endParaRPr lang="en-US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21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68" end="2560.36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1250" y="32382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09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06"/>
    </mc:Choice>
    <mc:Fallback>
      <p:transition spd="slow" advTm="64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64272" objId="6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2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B19C7FF-8407-4945-A8C7-2B468B897E5B}" type="slidenum">
              <a:rPr lang="de-DE" altLang="ja-JP" sz="1200">
                <a:solidFill>
                  <a:srgbClr val="898989"/>
                </a:solidFill>
              </a:rPr>
              <a:pPr/>
              <a:t>22</a:t>
            </a:fld>
            <a:endParaRPr lang="de-DE" altLang="ja-JP" sz="1200">
              <a:solidFill>
                <a:srgbClr val="898989"/>
              </a:solidFill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FAE3BD4-5DE4-4622-9091-65DD6DC5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25" y="224590"/>
            <a:ext cx="8488363" cy="693102"/>
          </a:xfrm>
        </p:spPr>
        <p:txBody>
          <a:bodyPr/>
          <a:lstStyle/>
          <a:p>
            <a:pPr algn="l"/>
            <a:r>
              <a:rPr lang="en-GB" altLang="en-US" sz="2800" b="0" dirty="0" smtClean="0">
                <a:latin typeface="Calibri" charset="0"/>
              </a:rPr>
              <a:t>References</a:t>
            </a:r>
            <a:endParaRPr lang="en-US" altLang="en-US" sz="2800" b="0" dirty="0">
              <a:latin typeface="Calibri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4D8F2C9-9D63-4315-8248-207745EDE1A6}"/>
              </a:ext>
            </a:extLst>
          </p:cNvPr>
          <p:cNvSpPr txBox="1">
            <a:spLocks/>
          </p:cNvSpPr>
          <p:nvPr/>
        </p:nvSpPr>
        <p:spPr>
          <a:xfrm>
            <a:off x="631825" y="917692"/>
            <a:ext cx="8618501" cy="5438658"/>
          </a:xfrm>
          <a:prstGeom prst="rect">
            <a:avLst/>
          </a:prstGeom>
        </p:spPr>
        <p:txBody>
          <a:bodyPr/>
          <a:lstStyle>
            <a:lvl1pPr marL="381000" indent="-3810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775FF"/>
              </a:buClr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2500" indent="-3810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Ä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524000" indent="-3810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Ä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2095500" indent="-3810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Ä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667000" indent="-3810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3124200" indent="-3810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3581400" indent="-3810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4038600" indent="-3810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4495800" indent="-3810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1400" dirty="0"/>
              <a:t>Brady, David, Ryan M. </a:t>
            </a:r>
            <a:r>
              <a:rPr lang="en-US" sz="1400" dirty="0" err="1"/>
              <a:t>Finnigan</a:t>
            </a:r>
            <a:r>
              <a:rPr lang="en-US" sz="1400" dirty="0"/>
              <a:t>, and Sabine </a:t>
            </a:r>
            <a:r>
              <a:rPr lang="en-US" sz="1400" dirty="0" err="1"/>
              <a:t>Hübgen</a:t>
            </a:r>
            <a:r>
              <a:rPr lang="en-US" sz="1400" dirty="0"/>
              <a:t>. 2017. “Rethinking the Risks of Poverty: A Framework for Analyzing </a:t>
            </a:r>
            <a:r>
              <a:rPr lang="en-US" sz="1400" dirty="0" err="1"/>
              <a:t>Prevalences</a:t>
            </a:r>
            <a:r>
              <a:rPr lang="en-US" sz="1400" dirty="0"/>
              <a:t> and Penalties.” </a:t>
            </a:r>
            <a:r>
              <a:rPr lang="en-US" sz="1400" i="1" dirty="0"/>
              <a:t>American Journal of Sociology </a:t>
            </a:r>
            <a:r>
              <a:rPr lang="en-US" sz="1400" dirty="0"/>
              <a:t>123(3):740–86</a:t>
            </a:r>
            <a:r>
              <a:rPr lang="en-US" sz="1400" dirty="0" smtClean="0"/>
              <a:t>.</a:t>
            </a:r>
          </a:p>
          <a:p>
            <a:r>
              <a:rPr lang="en-US" sz="1400" dirty="0"/>
              <a:t>Breznau, Nate. 2020. “The Welfare State and Risk Perceptions: The Novel Coronavirus Pandemic and Public Concern in 70 Countries.” </a:t>
            </a:r>
            <a:r>
              <a:rPr lang="en-US" sz="1400" i="1" dirty="0"/>
              <a:t>European Societies </a:t>
            </a:r>
            <a:r>
              <a:rPr lang="en-US" sz="1400" dirty="0"/>
              <a:t>0(0):1–14.</a:t>
            </a:r>
          </a:p>
          <a:p>
            <a:r>
              <a:rPr lang="en-US" sz="1400" dirty="0" smtClean="0"/>
              <a:t>Lerner</a:t>
            </a:r>
            <a:r>
              <a:rPr lang="en-US" sz="1400" dirty="0"/>
              <a:t>, Jennifer S., and </a:t>
            </a:r>
            <a:r>
              <a:rPr lang="en-US" sz="1400" dirty="0" err="1"/>
              <a:t>Dacher</a:t>
            </a:r>
            <a:r>
              <a:rPr lang="en-US" sz="1400" dirty="0"/>
              <a:t> </a:t>
            </a:r>
            <a:r>
              <a:rPr lang="en-US" sz="1400" dirty="0" err="1"/>
              <a:t>Keltner</a:t>
            </a:r>
            <a:r>
              <a:rPr lang="en-US" sz="1400" dirty="0"/>
              <a:t>. 2001. “Fear, Anger, and Risk.” </a:t>
            </a:r>
            <a:r>
              <a:rPr lang="en-US" sz="1400" i="1" dirty="0"/>
              <a:t>Journal of Personality and Social Psychology</a:t>
            </a:r>
            <a:r>
              <a:rPr lang="en-US" sz="1400" dirty="0"/>
              <a:t> 81(1):146–59</a:t>
            </a:r>
            <a:r>
              <a:rPr lang="en-US" sz="1400" dirty="0" smtClean="0"/>
              <a:t>.</a:t>
            </a:r>
          </a:p>
          <a:p>
            <a:r>
              <a:rPr lang="en-US" sz="1400" dirty="0" err="1"/>
              <a:t>Lieberoth</a:t>
            </a:r>
            <a:r>
              <a:rPr lang="en-US" sz="1400" dirty="0"/>
              <a:t>, Andreas, Dominik-</a:t>
            </a:r>
            <a:r>
              <a:rPr lang="en-US" sz="1400" dirty="0" err="1"/>
              <a:t>Borna</a:t>
            </a:r>
            <a:r>
              <a:rPr lang="en-US" sz="1400" dirty="0"/>
              <a:t> </a:t>
            </a:r>
            <a:r>
              <a:rPr lang="en-US" sz="1400" dirty="0" err="1"/>
              <a:t>Ćepulić</a:t>
            </a:r>
            <a:r>
              <a:rPr lang="en-US" sz="1400" dirty="0"/>
              <a:t>, </a:t>
            </a:r>
            <a:r>
              <a:rPr lang="en-US" sz="1400" dirty="0" err="1"/>
              <a:t>Jesper</a:t>
            </a:r>
            <a:r>
              <a:rPr lang="en-US" sz="1400" dirty="0"/>
              <a:t> Rasmussen, Giovanni A. </a:t>
            </a:r>
            <a:r>
              <a:rPr lang="en-US" sz="1400" dirty="0" err="1"/>
              <a:t>Travaglino</a:t>
            </a:r>
            <a:r>
              <a:rPr lang="en-US" sz="1400" dirty="0"/>
              <a:t>, </a:t>
            </a:r>
            <a:r>
              <a:rPr lang="en-US" sz="1400" dirty="0" err="1"/>
              <a:t>Jarno</a:t>
            </a:r>
            <a:r>
              <a:rPr lang="en-US" sz="1400" dirty="0"/>
              <a:t> </a:t>
            </a:r>
            <a:r>
              <a:rPr lang="en-US" sz="1400" dirty="0" err="1"/>
              <a:t>Tuominen</a:t>
            </a:r>
            <a:r>
              <a:rPr lang="en-US" sz="1400" dirty="0"/>
              <a:t>, and Thao Tran. 2020. “</a:t>
            </a:r>
            <a:r>
              <a:rPr lang="en-US" sz="1400" dirty="0" err="1"/>
              <a:t>COVIDiSTRESS</a:t>
            </a:r>
            <a:r>
              <a:rPr lang="en-US" sz="1400" dirty="0"/>
              <a:t> Global Survey.” Open Science Framework (</a:t>
            </a:r>
            <a:r>
              <a:rPr lang="en-US" sz="1400" dirty="0" err="1"/>
              <a:t>Osf.Io</a:t>
            </a:r>
            <a:r>
              <a:rPr lang="en-US" sz="1400" dirty="0"/>
              <a:t>/Z39us</a:t>
            </a:r>
            <a:r>
              <a:rPr lang="en-US" sz="1400" dirty="0" smtClean="0"/>
              <a:t>).</a:t>
            </a:r>
          </a:p>
          <a:p>
            <a:r>
              <a:rPr lang="en-US" sz="1400" dirty="0" smtClean="0"/>
              <a:t>Taylor‐</a:t>
            </a:r>
            <a:r>
              <a:rPr lang="en-US" sz="1400" dirty="0" err="1" smtClean="0"/>
              <a:t>Gooby</a:t>
            </a:r>
            <a:r>
              <a:rPr lang="en-US" sz="1400" dirty="0"/>
              <a:t>, Peter, and Jens O. Zinn. 2006. “Current Directions in Risk Research: New Developments in Psychology and Sociology.” </a:t>
            </a:r>
            <a:r>
              <a:rPr lang="en-US" sz="1400" i="1" dirty="0"/>
              <a:t>Risk Analysis </a:t>
            </a:r>
            <a:r>
              <a:rPr lang="en-US" sz="1400" dirty="0"/>
              <a:t>26(2):397–411</a:t>
            </a:r>
            <a:r>
              <a:rPr lang="en-US" sz="1400" dirty="0" smtClean="0"/>
              <a:t>.</a:t>
            </a:r>
          </a:p>
          <a:p>
            <a:r>
              <a:rPr lang="en-US" sz="1400" dirty="0" smtClean="0"/>
              <a:t>Van </a:t>
            </a:r>
            <a:r>
              <a:rPr lang="en-US" sz="1400" dirty="0"/>
              <a:t>de </a:t>
            </a:r>
            <a:r>
              <a:rPr lang="en-US" sz="1400" dirty="0" err="1"/>
              <a:t>Werfhorst</a:t>
            </a:r>
            <a:r>
              <a:rPr lang="en-US" sz="1400" dirty="0"/>
              <a:t>, Herman G., and </a:t>
            </a:r>
            <a:r>
              <a:rPr lang="en-US" sz="1400" dirty="0" err="1"/>
              <a:t>Wiemer</a:t>
            </a:r>
            <a:r>
              <a:rPr lang="en-US" sz="1400" dirty="0"/>
              <a:t> </a:t>
            </a:r>
            <a:r>
              <a:rPr lang="en-US" sz="1400" dirty="0" err="1"/>
              <a:t>Salverda</a:t>
            </a:r>
            <a:r>
              <a:rPr lang="en-US" sz="1400" dirty="0"/>
              <a:t>. 2012. “Consequences of Economic Inequality: Introduction to a Special Issue.” </a:t>
            </a:r>
            <a:r>
              <a:rPr lang="en-US" sz="1400" i="1" dirty="0"/>
              <a:t>Research in Social Stratification and Mobility </a:t>
            </a:r>
            <a:r>
              <a:rPr lang="en-US" sz="1400" dirty="0"/>
              <a:t>30(4):377–87</a:t>
            </a:r>
            <a:r>
              <a:rPr lang="en-US" sz="1400" dirty="0" smtClean="0"/>
              <a:t>.</a:t>
            </a:r>
          </a:p>
          <a:p>
            <a:endParaRPr lang="en-US" sz="1400" dirty="0"/>
          </a:p>
          <a:p>
            <a:r>
              <a:rPr lang="en-US" sz="1400" dirty="0" smtClean="0">
                <a:solidFill>
                  <a:schemeClr val="bg1"/>
                </a:solidFill>
              </a:rPr>
              <a:t>Data Sources:</a:t>
            </a:r>
          </a:p>
          <a:p>
            <a:r>
              <a:rPr lang="en-US" sz="1400" dirty="0" smtClean="0"/>
              <a:t>Johns Hopkins Data 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github.com/CSSEGISandData/COVID-19</a:t>
            </a:r>
            <a:endParaRPr lang="en-US" sz="1400" dirty="0" smtClean="0"/>
          </a:p>
          <a:p>
            <a:r>
              <a:rPr lang="en-US" sz="1400" dirty="0" smtClean="0"/>
              <a:t>Our World In Data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ourworldindata.org/coronavirus</a:t>
            </a:r>
            <a:endParaRPr lang="en-US" sz="1400" dirty="0" smtClean="0"/>
          </a:p>
          <a:p>
            <a:r>
              <a:rPr lang="en-US" sz="1400" dirty="0" err="1" smtClean="0"/>
              <a:t>Solt</a:t>
            </a:r>
            <a:r>
              <a:rPr lang="en-US" sz="1400" dirty="0" smtClean="0"/>
              <a:t> Inequality Data </a:t>
            </a:r>
            <a:r>
              <a:rPr lang="en-US" sz="1400" dirty="0">
                <a:hlinkClick r:id="rId5"/>
              </a:rPr>
              <a:t>https://fsolt.org/swiid/</a:t>
            </a:r>
            <a:endParaRPr lang="en-US" sz="1400" dirty="0" smtClean="0"/>
          </a:p>
          <a:p>
            <a:r>
              <a:rPr lang="en-US" sz="1400" dirty="0" smtClean="0"/>
              <a:t>World Inequality Database </a:t>
            </a:r>
            <a:r>
              <a:rPr lang="en-US" sz="1400" dirty="0">
                <a:hlinkClick r:id="rId6"/>
              </a:rPr>
              <a:t>https://wid.world</a:t>
            </a:r>
            <a:r>
              <a:rPr lang="en-US" sz="1400" dirty="0" smtClean="0">
                <a:hlinkClick r:id="rId6"/>
              </a:rPr>
              <a:t>/</a:t>
            </a:r>
            <a:endParaRPr lang="en-US" sz="1400" dirty="0" smtClean="0"/>
          </a:p>
          <a:p>
            <a:r>
              <a:rPr lang="en-US" sz="1400" dirty="0" err="1" smtClean="0"/>
              <a:t>COVIDiSTRESS</a:t>
            </a:r>
            <a:r>
              <a:rPr lang="en-US" sz="1400" dirty="0" smtClean="0"/>
              <a:t> Survey </a:t>
            </a:r>
            <a:r>
              <a:rPr lang="en-US" sz="1400" dirty="0">
                <a:hlinkClick r:id="rId7"/>
              </a:rPr>
              <a:t>https://osf.io/z39us/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de-DE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2041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"/>
    </mc:Choice>
    <mc:Fallback>
      <p:transition spd="slow" advTm="152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28" y="184230"/>
            <a:ext cx="7981447" cy="609600"/>
          </a:xfrm>
        </p:spPr>
        <p:txBody>
          <a:bodyPr/>
          <a:lstStyle/>
          <a:p>
            <a:r>
              <a:rPr lang="en-US" dirty="0" smtClean="0"/>
              <a:t>Appendix – Regression Results with Top 1% Income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BE5315-4277-C045-9432-803FC01A550B}" type="slidenum">
              <a:rPr lang="de-DE" altLang="ja-JP" smtClean="0"/>
              <a:pPr>
                <a:defRPr/>
              </a:pPr>
              <a:t>23</a:t>
            </a:fld>
            <a:endParaRPr lang="de-DE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10" t="23160" r="33487" b="28078"/>
          <a:stretch/>
        </p:blipFill>
        <p:spPr>
          <a:xfrm>
            <a:off x="759140" y="1012409"/>
            <a:ext cx="8350135" cy="46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7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2"/>
    </mc:Choice>
    <mc:Fallback>
      <p:transition spd="slow" advTm="1952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3</a:t>
            </a:fld>
            <a:endParaRPr lang="de-DE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RC28 Conference: Social Stratification under the Coronavirus Pandemic</a:t>
            </a:r>
            <a:endParaRPr lang="de-DE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533525" y="247195"/>
            <a:ext cx="68389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0488" tIns="44450" rIns="90488" bIns="44450" numCol="1" anchor="ctr" anchorCtr="0" compatLnSpc="1">
            <a:prstTxWarp prst="textNoShape">
              <a:avLst/>
            </a:prstTxWarp>
          </a:bodyPr>
          <a:lstStyle>
            <a:lvl1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2pPr>
            <a:lvl3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3pPr>
            <a:lvl4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4pPr>
            <a:lvl5pPr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5pPr>
            <a:lvl6pPr marL="4572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6pPr>
            <a:lvl7pPr marL="9144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7pPr>
            <a:lvl8pPr marL="13716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8pPr>
            <a:lvl9pPr marL="1828800" algn="ctr" defTabSz="762000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r>
              <a:rPr lang="en-US" kern="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Risk Perceptions in the Pandemic</a:t>
            </a:r>
            <a:endParaRPr lang="en-US" kern="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6991" y="6062254"/>
            <a:ext cx="542900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4"/>
              </a:rPr>
              <a:t>Image: https</a:t>
            </a:r>
            <a:r>
              <a:rPr lang="en-US" sz="1000" dirty="0">
                <a:hlinkClick r:id="rId4"/>
              </a:rPr>
              <a:t>://commons.wikimedia.org/wiki/File:Paarl_RSA_COVID19_panic_shopping.jpg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58" y="1228569"/>
            <a:ext cx="5098278" cy="461085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12648" y="5908365"/>
            <a:ext cx="4171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>
                <a:hlinkClick r:id="rId6"/>
              </a:rPr>
              <a:t>Image: https</a:t>
            </a:r>
            <a:r>
              <a:rPr lang="en-US" sz="1000" dirty="0">
                <a:hlinkClick r:id="rId6"/>
              </a:rPr>
              <a:t>://www.theguardian.com/world/2020/may/15/coronavirus-death-toll-right-denies-figures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3"/>
          <a:stretch/>
        </p:blipFill>
        <p:spPr>
          <a:xfrm>
            <a:off x="166870" y="1228568"/>
            <a:ext cx="4290738" cy="461085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3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03736" y="4000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6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6"/>
    </mc:Choice>
    <mc:Fallback>
      <p:transition spd="slow" advTm="18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5"/>
        <p14:stopEvt time="18676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251" y="681255"/>
            <a:ext cx="6564139" cy="5579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ounded Rectangle 13"/>
          <p:cNvSpPr/>
          <p:nvPr/>
        </p:nvSpPr>
        <p:spPr bwMode="auto">
          <a:xfrm>
            <a:off x="5814794" y="752475"/>
            <a:ext cx="1830606" cy="390525"/>
          </a:xfrm>
          <a:prstGeom prst="roundRect">
            <a:avLst/>
          </a:prstGeom>
          <a:noFill/>
          <a:ln w="28575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250" y="682116"/>
            <a:ext cx="6564139" cy="55795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COVIDiSTRESS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Survey (</a:t>
            </a: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Lieberoth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et al, 2020)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980" y="2250845"/>
            <a:ext cx="2873271" cy="932193"/>
          </a:xfrm>
        </p:spPr>
        <p:txBody>
          <a:bodyPr>
            <a:normAutofit/>
          </a:bodyPr>
          <a:lstStyle/>
          <a:p>
            <a:pPr marL="57150" lvl="1" indent="0">
              <a:spcAft>
                <a:spcPts val="1200"/>
              </a:spcAft>
              <a:buNone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Fig 1. Outbreak Severity by Country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4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5814794" y="6363682"/>
            <a:ext cx="32207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virus image source: https</a:t>
            </a:r>
            <a:r>
              <a:rPr lang="en-US" sz="1000" u="sng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://</a:t>
            </a:r>
            <a:r>
              <a:rPr lang="en-US" sz="1000" u="sng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www.scientificanimations.com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6222" b="82000" l="5125" r="41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43" t="15464" r="57045" b="15262"/>
          <a:stretch/>
        </p:blipFill>
        <p:spPr>
          <a:xfrm>
            <a:off x="835921" y="648451"/>
            <a:ext cx="1583653" cy="16023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6980" y="3473908"/>
            <a:ext cx="2642314" cy="165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  <a:normAutofit fontScale="70000" lnSpcReduction="20000"/>
          </a:bodyPr>
          <a:lstStyle/>
          <a:p>
            <a:pPr marL="57150" defTabSz="762000">
              <a:lnSpc>
                <a:spcPct val="120000"/>
              </a:lnSpc>
              <a:spcBef>
                <a:spcPct val="20000"/>
              </a:spcBef>
              <a:buClr>
                <a:srgbClr val="2775FF"/>
              </a:buClr>
              <a:buFont typeface="Wingdings" charset="2"/>
            </a:pP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Countries with no known deaths from COVID-19:</a:t>
            </a:r>
          </a:p>
          <a:p>
            <a:pPr marL="57150" defTabSz="762000">
              <a:spcBef>
                <a:spcPct val="20000"/>
              </a:spcBef>
              <a:buClr>
                <a:srgbClr val="2775FF"/>
              </a:buClr>
              <a:buFont typeface="Wingdings" charset="2"/>
            </a:pPr>
            <a:endParaRPr lang="en-US" sz="2400" dirty="0" smtClean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57150" defTabSz="762000">
              <a:spcBef>
                <a:spcPct val="20000"/>
              </a:spcBef>
              <a:buClr>
                <a:srgbClr val="2775FF"/>
              </a:buClr>
              <a:buFont typeface="Wingdings" charset="2"/>
            </a:pP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March 15</a:t>
            </a:r>
            <a:r>
              <a:rPr lang="en-US" sz="2400" baseline="300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	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174</a:t>
            </a:r>
          </a:p>
          <a:p>
            <a:pPr marL="57150" defTabSz="762000">
              <a:spcBef>
                <a:spcPct val="20000"/>
              </a:spcBef>
              <a:buClr>
                <a:srgbClr val="2775FF"/>
              </a:buClr>
              <a:buFont typeface="Wingdings" charset="2"/>
            </a:pP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April 15</a:t>
            </a:r>
            <a:r>
              <a:rPr lang="en-US" sz="2400" baseline="300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51 </a:t>
            </a:r>
          </a:p>
          <a:p>
            <a:pPr marL="57150" defTabSz="762000">
              <a:spcBef>
                <a:spcPct val="20000"/>
              </a:spcBef>
              <a:buClr>
                <a:srgbClr val="2775FF"/>
              </a:buClr>
              <a:buFont typeface="Wingdings" charset="2"/>
            </a:pP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May 1</a:t>
            </a:r>
            <a:r>
              <a:rPr lang="en-US" sz="2400" baseline="300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st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</a:t>
            </a:r>
            <a:r>
              <a:rPr lang="en-US" sz="2400" dirty="0" smtClean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	37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36" end="12133.226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163527" y="3876675"/>
            <a:ext cx="609600" cy="6096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1961" end="736.0907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82400" y="3935513"/>
            <a:ext cx="609600" cy="609600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635" end="1215.970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160727" y="3935513"/>
            <a:ext cx="609600" cy="60960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 bwMode="auto">
          <a:xfrm>
            <a:off x="76979" y="3383103"/>
            <a:ext cx="2486025" cy="2057400"/>
          </a:xfrm>
          <a:prstGeom prst="roundRect">
            <a:avLst/>
          </a:prstGeom>
          <a:noFill/>
          <a:ln w="38100" cap="flat" cmpd="sng" algn="ctr">
            <a:solidFill>
              <a:srgbClr val="85D585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164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83"/>
    </mc:Choice>
    <mc:Fallback>
      <p:transition spd="slow" advTm="52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1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241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99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404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140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496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6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4" grpId="0" animBg="1"/>
      <p:bldP spid="16" grpId="0" animBg="1"/>
    </p:bldLst>
  </p:timing>
  <p:extLst mod="1">
    <p:ext uri="{E180D4A7-C9FB-4DFB-919C-405C955672EB}">
      <p14:showEvtLst xmlns:p14="http://schemas.microsoft.com/office/powerpoint/2010/main">
        <p14:playEvt time="57" objId="9"/>
        <p14:playEvt time="22441" objId="11"/>
        <p14:stopEvt time="22506" objId="9"/>
        <p14:playEvt time="33436" objId="12"/>
        <p14:stopEvt time="33478" objId="11"/>
        <p14:stopEvt time="52383" objId="1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COVIDiSTRESS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Survey (</a:t>
            </a: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Lieberoth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et al, 2020)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02" y="1105123"/>
            <a:ext cx="6416417" cy="15366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much do you agree, that you are you concerned about the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consequences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 the Coronavirus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5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6881250" y="5406241"/>
            <a:ext cx="2438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https://commons.wikimedia.org/wiki/File:Covid-19_San_Salvatore_04.jpg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50" y="1601647"/>
            <a:ext cx="2438503" cy="36547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6824" t="30364" r="14786" b="23091"/>
          <a:stretch/>
        </p:blipFill>
        <p:spPr>
          <a:xfrm>
            <a:off x="223741" y="2641730"/>
            <a:ext cx="6118937" cy="331073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39" end="471.904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01250" y="43910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7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2"/>
    </mc:Choice>
    <mc:Fallback>
      <p:transition spd="slow" advTm="1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3" objId="6"/>
        <p14:stopEvt time="15052" objId="6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COVIDiSTRESS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Survey (</a:t>
            </a:r>
            <a:r>
              <a:rPr lang="en-US" dirty="0" err="1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Lieberoth</a:t>
            </a:r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et al, 2020)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02" y="1105123"/>
            <a:ext cx="6416417" cy="153660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much do you agree, that you are you concerned about the 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consequences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 the Coronavirus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6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9" name="Rectangle 8"/>
          <p:cNvSpPr/>
          <p:nvPr/>
        </p:nvSpPr>
        <p:spPr>
          <a:xfrm>
            <a:off x="6881250" y="5406241"/>
            <a:ext cx="24385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https://commons.wikimedia.org/wiki/File:Covid-19_San_Salvatore_04.jpg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250" y="1601647"/>
            <a:ext cx="2438503" cy="36547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36824" t="30364" r="14786" b="23091"/>
          <a:stretch/>
        </p:blipFill>
        <p:spPr>
          <a:xfrm>
            <a:off x="223741" y="2641730"/>
            <a:ext cx="6118937" cy="331073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258466" y="3067291"/>
            <a:ext cx="6015013" cy="1643605"/>
          </a:xfrm>
          <a:prstGeom prst="roundRect">
            <a:avLst/>
          </a:prstGeom>
          <a:noFill/>
          <a:ln w="38100" cap="flat" cmpd="sng" algn="ctr">
            <a:solidFill>
              <a:srgbClr val="85D585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50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7480" y="3429000"/>
            <a:ext cx="3949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5D585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Personal Risk Perceptions </a:t>
            </a:r>
            <a:endParaRPr lang="en-US" dirty="0">
              <a:solidFill>
                <a:srgbClr val="85D585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7966" y="5952460"/>
            <a:ext cx="238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(Breznau 2020)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657" end="1605.312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086925" y="42970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76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05"/>
    </mc:Choice>
    <mc:Fallback>
      <p:transition spd="slow" advTm="18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10"/>
        <p14:stopEvt time="18105" objId="10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Risk Perceptions and Social Inequality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7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10" name="Rectangle 9"/>
          <p:cNvSpPr/>
          <p:nvPr/>
        </p:nvSpPr>
        <p:spPr>
          <a:xfrm>
            <a:off x="305245" y="5475756"/>
            <a:ext cx="38037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https://climatechange-theneweconomy.com/combination-climate-change-inequality-increasingly-drives-risk-2/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r="18425"/>
          <a:stretch/>
        </p:blipFill>
        <p:spPr>
          <a:xfrm>
            <a:off x="305245" y="1249219"/>
            <a:ext cx="3905051" cy="3938286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496532" y="1249219"/>
            <a:ext cx="4462273" cy="407513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Social inequality increases personal &amp; social risks</a:t>
            </a:r>
          </a:p>
          <a:p>
            <a:pPr marL="0" indent="0">
              <a:lnSpc>
                <a:spcPct val="120000"/>
              </a:lnSpc>
            </a:pP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Brady,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Finnigan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Hübgen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2017; 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Van de Werfhorst, </a:t>
            </a:r>
            <a:r>
              <a:rPr lang="nl-N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Salverda 2012)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Poverty 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Public health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Crime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Trust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Social mobility*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00" end="252.047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39350" y="37814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7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31"/>
    </mc:Choice>
    <mc:Fallback>
      <p:transition spd="slow" advTm="33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33631" objId="7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Risk Perceptions and Social Inequality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8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05245" y="1259947"/>
            <a:ext cx="4462273" cy="407513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Risk perceptions</a:t>
            </a:r>
          </a:p>
          <a:p>
            <a:pPr marL="0" indent="0">
              <a:lnSpc>
                <a:spcPct val="120000"/>
              </a:lnSpc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Taylor‐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Gooby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and Zinn 2006; Lerner and 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Keltner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2001</a:t>
            </a:r>
            <a:r>
              <a:rPr lang="nl-NL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Basis for decisions 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Mental health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Risk society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Avoidance</a:t>
            </a:r>
          </a:p>
          <a:p>
            <a:pPr marL="457200" indent="-457200">
              <a:lnSpc>
                <a:spcPct val="120000"/>
              </a:lnSpc>
              <a:buAutoNum type="arabicPeriod"/>
            </a:pP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Unnecessary risk-seeking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08436" y="5925122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https://commons.wikimedia.org/wiki/File:Scream.tif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69" y="1543949"/>
            <a:ext cx="2128567" cy="32035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24591" t="36182" r="17903" b="49411"/>
          <a:stretch/>
        </p:blipFill>
        <p:spPr>
          <a:xfrm rot="452611">
            <a:off x="4993913" y="4395063"/>
            <a:ext cx="4853478" cy="683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15319" t="32719" r="16033" b="53013"/>
          <a:stretch/>
        </p:blipFill>
        <p:spPr>
          <a:xfrm rot="21185997">
            <a:off x="4742912" y="1207809"/>
            <a:ext cx="4672516" cy="546276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469" end="3597.904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259658" y="36086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9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29"/>
    </mc:Choice>
    <mc:Fallback>
      <p:transition spd="slow" advTm="42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10"/>
        <p14:stopEvt time="42417" objId="10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86" y="38851"/>
            <a:ext cx="6838950" cy="609600"/>
          </a:xfrm>
        </p:spPr>
        <p:txBody>
          <a:bodyPr/>
          <a:lstStyle/>
          <a:p>
            <a:r>
              <a:rPr 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Risk Perceptions and Social Inequality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9B53442-C1FC-FA42-9B54-B0266DEE84E9}" type="slidenum">
              <a:rPr lang="de-DE" altLang="ja-JP" smtClean="0"/>
              <a:pPr>
                <a:defRPr/>
              </a:pPr>
              <a:t>9</a:t>
            </a:fld>
            <a:endParaRPr lang="de-DE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RC28 Conference: Social Stratification under the Coronavirus Pandemic</a:t>
            </a:r>
            <a:endParaRPr lang="de-DE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761499" y="1259947"/>
            <a:ext cx="4462273" cy="4075135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</a:pP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Does Inequality Increase Risk Perceptions in a Pandemic?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932972" y="1400537"/>
            <a:ext cx="1666754" cy="2604303"/>
            <a:chOff x="810228" y="1840375"/>
            <a:chExt cx="1666754" cy="2604303"/>
          </a:xfrm>
          <a:effectLst>
            <a:outerShdw blurRad="774700" dist="508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13" name="Freeform 12"/>
            <p:cNvSpPr/>
            <p:nvPr/>
          </p:nvSpPr>
          <p:spPr bwMode="auto">
            <a:xfrm>
              <a:off x="810228" y="1840375"/>
              <a:ext cx="1666754" cy="2476982"/>
            </a:xfrm>
            <a:custGeom>
              <a:avLst/>
              <a:gdLst>
                <a:gd name="connsiteX0" fmla="*/ 393539 w 1666754"/>
                <a:gd name="connsiteY0" fmla="*/ 2453833 h 2476982"/>
                <a:gd name="connsiteX1" fmla="*/ 405114 w 1666754"/>
                <a:gd name="connsiteY1" fmla="*/ 2395959 h 2476982"/>
                <a:gd name="connsiteX2" fmla="*/ 428263 w 1666754"/>
                <a:gd name="connsiteY2" fmla="*/ 2095017 h 2476982"/>
                <a:gd name="connsiteX3" fmla="*/ 416688 w 1666754"/>
                <a:gd name="connsiteY3" fmla="*/ 1713053 h 2476982"/>
                <a:gd name="connsiteX4" fmla="*/ 381964 w 1666754"/>
                <a:gd name="connsiteY4" fmla="*/ 1597306 h 2476982"/>
                <a:gd name="connsiteX5" fmla="*/ 324091 w 1666754"/>
                <a:gd name="connsiteY5" fmla="*/ 1539433 h 2476982"/>
                <a:gd name="connsiteX6" fmla="*/ 277792 w 1666754"/>
                <a:gd name="connsiteY6" fmla="*/ 1493134 h 2476982"/>
                <a:gd name="connsiteX7" fmla="*/ 208344 w 1666754"/>
                <a:gd name="connsiteY7" fmla="*/ 1446835 h 2476982"/>
                <a:gd name="connsiteX8" fmla="*/ 173620 w 1666754"/>
                <a:gd name="connsiteY8" fmla="*/ 1423686 h 2476982"/>
                <a:gd name="connsiteX9" fmla="*/ 127321 w 1666754"/>
                <a:gd name="connsiteY9" fmla="*/ 1365812 h 2476982"/>
                <a:gd name="connsiteX10" fmla="*/ 115747 w 1666754"/>
                <a:gd name="connsiteY10" fmla="*/ 1331088 h 2476982"/>
                <a:gd name="connsiteX11" fmla="*/ 92597 w 1666754"/>
                <a:gd name="connsiteY11" fmla="*/ 1296364 h 2476982"/>
                <a:gd name="connsiteX12" fmla="*/ 81023 w 1666754"/>
                <a:gd name="connsiteY12" fmla="*/ 1250066 h 2476982"/>
                <a:gd name="connsiteX13" fmla="*/ 69448 w 1666754"/>
                <a:gd name="connsiteY13" fmla="*/ 1215341 h 2476982"/>
                <a:gd name="connsiteX14" fmla="*/ 46299 w 1666754"/>
                <a:gd name="connsiteY14" fmla="*/ 1099595 h 2476982"/>
                <a:gd name="connsiteX15" fmla="*/ 11575 w 1666754"/>
                <a:gd name="connsiteY15" fmla="*/ 821802 h 2476982"/>
                <a:gd name="connsiteX16" fmla="*/ 0 w 1666754"/>
                <a:gd name="connsiteY16" fmla="*/ 752354 h 2476982"/>
                <a:gd name="connsiteX17" fmla="*/ 11575 w 1666754"/>
                <a:gd name="connsiteY17" fmla="*/ 439838 h 2476982"/>
                <a:gd name="connsiteX18" fmla="*/ 34724 w 1666754"/>
                <a:gd name="connsiteY18" fmla="*/ 347240 h 2476982"/>
                <a:gd name="connsiteX19" fmla="*/ 57873 w 1666754"/>
                <a:gd name="connsiteY19" fmla="*/ 312516 h 2476982"/>
                <a:gd name="connsiteX20" fmla="*/ 69448 w 1666754"/>
                <a:gd name="connsiteY20" fmla="*/ 277792 h 2476982"/>
                <a:gd name="connsiteX21" fmla="*/ 92597 w 1666754"/>
                <a:gd name="connsiteY21" fmla="*/ 231493 h 2476982"/>
                <a:gd name="connsiteX22" fmla="*/ 104172 w 1666754"/>
                <a:gd name="connsiteY22" fmla="*/ 196769 h 2476982"/>
                <a:gd name="connsiteX23" fmla="*/ 185195 w 1666754"/>
                <a:gd name="connsiteY23" fmla="*/ 150471 h 2476982"/>
                <a:gd name="connsiteX24" fmla="*/ 219919 w 1666754"/>
                <a:gd name="connsiteY24" fmla="*/ 127321 h 2476982"/>
                <a:gd name="connsiteX25" fmla="*/ 289367 w 1666754"/>
                <a:gd name="connsiteY25" fmla="*/ 104172 h 2476982"/>
                <a:gd name="connsiteX26" fmla="*/ 312516 w 1666754"/>
                <a:gd name="connsiteY26" fmla="*/ 81022 h 2476982"/>
                <a:gd name="connsiteX27" fmla="*/ 405114 w 1666754"/>
                <a:gd name="connsiteY27" fmla="*/ 57873 h 2476982"/>
                <a:gd name="connsiteX28" fmla="*/ 532435 w 1666754"/>
                <a:gd name="connsiteY28" fmla="*/ 0 h 2476982"/>
                <a:gd name="connsiteX29" fmla="*/ 717630 w 1666754"/>
                <a:gd name="connsiteY29" fmla="*/ 11574 h 2476982"/>
                <a:gd name="connsiteX30" fmla="*/ 995423 w 1666754"/>
                <a:gd name="connsiteY30" fmla="*/ 34724 h 2476982"/>
                <a:gd name="connsiteX31" fmla="*/ 1030147 w 1666754"/>
                <a:gd name="connsiteY31" fmla="*/ 46298 h 2476982"/>
                <a:gd name="connsiteX32" fmla="*/ 1250066 w 1666754"/>
                <a:gd name="connsiteY32" fmla="*/ 69448 h 2476982"/>
                <a:gd name="connsiteX33" fmla="*/ 1319514 w 1666754"/>
                <a:gd name="connsiteY33" fmla="*/ 92597 h 2476982"/>
                <a:gd name="connsiteX34" fmla="*/ 1412111 w 1666754"/>
                <a:gd name="connsiteY34" fmla="*/ 127321 h 2476982"/>
                <a:gd name="connsiteX35" fmla="*/ 1527858 w 1666754"/>
                <a:gd name="connsiteY35" fmla="*/ 266217 h 2476982"/>
                <a:gd name="connsiteX36" fmla="*/ 1539433 w 1666754"/>
                <a:gd name="connsiteY36" fmla="*/ 324091 h 2476982"/>
                <a:gd name="connsiteX37" fmla="*/ 1562582 w 1666754"/>
                <a:gd name="connsiteY37" fmla="*/ 358815 h 2476982"/>
                <a:gd name="connsiteX38" fmla="*/ 1585731 w 1666754"/>
                <a:gd name="connsiteY38" fmla="*/ 451412 h 2476982"/>
                <a:gd name="connsiteX39" fmla="*/ 1620456 w 1666754"/>
                <a:gd name="connsiteY39" fmla="*/ 567159 h 2476982"/>
                <a:gd name="connsiteX40" fmla="*/ 1643605 w 1666754"/>
                <a:gd name="connsiteY40" fmla="*/ 706055 h 2476982"/>
                <a:gd name="connsiteX41" fmla="*/ 1666754 w 1666754"/>
                <a:gd name="connsiteY41" fmla="*/ 844952 h 2476982"/>
                <a:gd name="connsiteX42" fmla="*/ 1655180 w 1666754"/>
                <a:gd name="connsiteY42" fmla="*/ 1018572 h 2476982"/>
                <a:gd name="connsiteX43" fmla="*/ 1632030 w 1666754"/>
                <a:gd name="connsiteY43" fmla="*/ 1111169 h 2476982"/>
                <a:gd name="connsiteX44" fmla="*/ 1608881 w 1666754"/>
                <a:gd name="connsiteY44" fmla="*/ 1192192 h 2476982"/>
                <a:gd name="connsiteX45" fmla="*/ 1574157 w 1666754"/>
                <a:gd name="connsiteY45" fmla="*/ 1215341 h 2476982"/>
                <a:gd name="connsiteX46" fmla="*/ 1551007 w 1666754"/>
                <a:gd name="connsiteY46" fmla="*/ 1238491 h 2476982"/>
                <a:gd name="connsiteX47" fmla="*/ 1527858 w 1666754"/>
                <a:gd name="connsiteY47" fmla="*/ 1284790 h 2476982"/>
                <a:gd name="connsiteX48" fmla="*/ 1493134 w 1666754"/>
                <a:gd name="connsiteY48" fmla="*/ 1307939 h 2476982"/>
                <a:gd name="connsiteX49" fmla="*/ 1469985 w 1666754"/>
                <a:gd name="connsiteY49" fmla="*/ 1377387 h 2476982"/>
                <a:gd name="connsiteX50" fmla="*/ 1446835 w 1666754"/>
                <a:gd name="connsiteY50" fmla="*/ 1400536 h 2476982"/>
                <a:gd name="connsiteX51" fmla="*/ 1377387 w 1666754"/>
                <a:gd name="connsiteY51" fmla="*/ 1446835 h 2476982"/>
                <a:gd name="connsiteX52" fmla="*/ 1331088 w 1666754"/>
                <a:gd name="connsiteY52" fmla="*/ 1504709 h 2476982"/>
                <a:gd name="connsiteX53" fmla="*/ 1180618 w 1666754"/>
                <a:gd name="connsiteY53" fmla="*/ 1527858 h 2476982"/>
                <a:gd name="connsiteX54" fmla="*/ 1122744 w 1666754"/>
                <a:gd name="connsiteY54" fmla="*/ 1551007 h 2476982"/>
                <a:gd name="connsiteX55" fmla="*/ 1076445 w 1666754"/>
                <a:gd name="connsiteY55" fmla="*/ 1597306 h 2476982"/>
                <a:gd name="connsiteX56" fmla="*/ 995423 w 1666754"/>
                <a:gd name="connsiteY56" fmla="*/ 1701478 h 2476982"/>
                <a:gd name="connsiteX57" fmla="*/ 972273 w 1666754"/>
                <a:gd name="connsiteY57" fmla="*/ 1747777 h 2476982"/>
                <a:gd name="connsiteX58" fmla="*/ 949124 w 1666754"/>
                <a:gd name="connsiteY58" fmla="*/ 1817225 h 2476982"/>
                <a:gd name="connsiteX59" fmla="*/ 937549 w 1666754"/>
                <a:gd name="connsiteY59" fmla="*/ 2291787 h 2476982"/>
                <a:gd name="connsiteX60" fmla="*/ 925975 w 1666754"/>
                <a:gd name="connsiteY60" fmla="*/ 2326511 h 2476982"/>
                <a:gd name="connsiteX61" fmla="*/ 879676 w 1666754"/>
                <a:gd name="connsiteY61" fmla="*/ 2465407 h 2476982"/>
                <a:gd name="connsiteX62" fmla="*/ 752354 w 1666754"/>
                <a:gd name="connsiteY62" fmla="*/ 2476982 h 2476982"/>
                <a:gd name="connsiteX63" fmla="*/ 497711 w 1666754"/>
                <a:gd name="connsiteY63" fmla="*/ 2465407 h 2476982"/>
                <a:gd name="connsiteX64" fmla="*/ 462987 w 1666754"/>
                <a:gd name="connsiteY64" fmla="*/ 2453833 h 2476982"/>
                <a:gd name="connsiteX65" fmla="*/ 393539 w 1666754"/>
                <a:gd name="connsiteY65" fmla="*/ 2453833 h 247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1666754" h="2476982">
                  <a:moveTo>
                    <a:pt x="393539" y="2453833"/>
                  </a:moveTo>
                  <a:cubicBezTo>
                    <a:pt x="383894" y="2444187"/>
                    <a:pt x="402514" y="2415460"/>
                    <a:pt x="405114" y="2395959"/>
                  </a:cubicBezTo>
                  <a:cubicBezTo>
                    <a:pt x="417627" y="2302112"/>
                    <a:pt x="422589" y="2185802"/>
                    <a:pt x="428263" y="2095017"/>
                  </a:cubicBezTo>
                  <a:cubicBezTo>
                    <a:pt x="424405" y="1967696"/>
                    <a:pt x="423563" y="1840247"/>
                    <a:pt x="416688" y="1713053"/>
                  </a:cubicBezTo>
                  <a:cubicBezTo>
                    <a:pt x="415736" y="1695447"/>
                    <a:pt x="384773" y="1601520"/>
                    <a:pt x="381964" y="1597306"/>
                  </a:cubicBezTo>
                  <a:cubicBezTo>
                    <a:pt x="337381" y="1530430"/>
                    <a:pt x="384108" y="1590876"/>
                    <a:pt x="324091" y="1539433"/>
                  </a:cubicBezTo>
                  <a:cubicBezTo>
                    <a:pt x="307520" y="1525229"/>
                    <a:pt x="295952" y="1505241"/>
                    <a:pt x="277792" y="1493134"/>
                  </a:cubicBezTo>
                  <a:lnTo>
                    <a:pt x="208344" y="1446835"/>
                  </a:lnTo>
                  <a:lnTo>
                    <a:pt x="173620" y="1423686"/>
                  </a:lnTo>
                  <a:cubicBezTo>
                    <a:pt x="144525" y="1336404"/>
                    <a:pt x="187156" y="1440608"/>
                    <a:pt x="127321" y="1365812"/>
                  </a:cubicBezTo>
                  <a:cubicBezTo>
                    <a:pt x="119699" y="1356285"/>
                    <a:pt x="121203" y="1342001"/>
                    <a:pt x="115747" y="1331088"/>
                  </a:cubicBezTo>
                  <a:cubicBezTo>
                    <a:pt x="109526" y="1318645"/>
                    <a:pt x="100314" y="1307939"/>
                    <a:pt x="92597" y="1296364"/>
                  </a:cubicBezTo>
                  <a:cubicBezTo>
                    <a:pt x="88739" y="1280931"/>
                    <a:pt x="85393" y="1265362"/>
                    <a:pt x="81023" y="1250066"/>
                  </a:cubicBezTo>
                  <a:cubicBezTo>
                    <a:pt x="77671" y="1238334"/>
                    <a:pt x="71841" y="1227305"/>
                    <a:pt x="69448" y="1215341"/>
                  </a:cubicBezTo>
                  <a:cubicBezTo>
                    <a:pt x="42846" y="1082334"/>
                    <a:pt x="72448" y="1178048"/>
                    <a:pt x="46299" y="1099595"/>
                  </a:cubicBezTo>
                  <a:cubicBezTo>
                    <a:pt x="30826" y="913928"/>
                    <a:pt x="42361" y="1006520"/>
                    <a:pt x="11575" y="821802"/>
                  </a:cubicBezTo>
                  <a:lnTo>
                    <a:pt x="0" y="752354"/>
                  </a:lnTo>
                  <a:cubicBezTo>
                    <a:pt x="3858" y="648182"/>
                    <a:pt x="2673" y="543701"/>
                    <a:pt x="11575" y="439838"/>
                  </a:cubicBezTo>
                  <a:cubicBezTo>
                    <a:pt x="14292" y="408138"/>
                    <a:pt x="17076" y="373713"/>
                    <a:pt x="34724" y="347240"/>
                  </a:cubicBezTo>
                  <a:cubicBezTo>
                    <a:pt x="42440" y="335665"/>
                    <a:pt x="51652" y="324958"/>
                    <a:pt x="57873" y="312516"/>
                  </a:cubicBezTo>
                  <a:cubicBezTo>
                    <a:pt x="63329" y="301603"/>
                    <a:pt x="64642" y="289006"/>
                    <a:pt x="69448" y="277792"/>
                  </a:cubicBezTo>
                  <a:cubicBezTo>
                    <a:pt x="76245" y="261933"/>
                    <a:pt x="85800" y="247352"/>
                    <a:pt x="92597" y="231493"/>
                  </a:cubicBezTo>
                  <a:cubicBezTo>
                    <a:pt x="97403" y="220279"/>
                    <a:pt x="96361" y="206142"/>
                    <a:pt x="104172" y="196769"/>
                  </a:cubicBezTo>
                  <a:cubicBezTo>
                    <a:pt x="131124" y="164426"/>
                    <a:pt x="150578" y="162009"/>
                    <a:pt x="185195" y="150471"/>
                  </a:cubicBezTo>
                  <a:cubicBezTo>
                    <a:pt x="196770" y="142754"/>
                    <a:pt x="207207" y="132971"/>
                    <a:pt x="219919" y="127321"/>
                  </a:cubicBezTo>
                  <a:cubicBezTo>
                    <a:pt x="242217" y="117411"/>
                    <a:pt x="289367" y="104172"/>
                    <a:pt x="289367" y="104172"/>
                  </a:cubicBezTo>
                  <a:cubicBezTo>
                    <a:pt x="297083" y="96455"/>
                    <a:pt x="303158" y="86637"/>
                    <a:pt x="312516" y="81022"/>
                  </a:cubicBezTo>
                  <a:cubicBezTo>
                    <a:pt x="330309" y="70346"/>
                    <a:pt x="392672" y="60361"/>
                    <a:pt x="405114" y="57873"/>
                  </a:cubicBezTo>
                  <a:cubicBezTo>
                    <a:pt x="508624" y="6118"/>
                    <a:pt x="464973" y="22486"/>
                    <a:pt x="532435" y="0"/>
                  </a:cubicBezTo>
                  <a:lnTo>
                    <a:pt x="717630" y="11574"/>
                  </a:lnTo>
                  <a:cubicBezTo>
                    <a:pt x="840599" y="20054"/>
                    <a:pt x="877296" y="23985"/>
                    <a:pt x="995423" y="34724"/>
                  </a:cubicBezTo>
                  <a:cubicBezTo>
                    <a:pt x="1006998" y="38582"/>
                    <a:pt x="1018143" y="44115"/>
                    <a:pt x="1030147" y="46298"/>
                  </a:cubicBezTo>
                  <a:cubicBezTo>
                    <a:pt x="1080734" y="55495"/>
                    <a:pt x="1207254" y="65556"/>
                    <a:pt x="1250066" y="69448"/>
                  </a:cubicBezTo>
                  <a:cubicBezTo>
                    <a:pt x="1273215" y="77164"/>
                    <a:pt x="1295841" y="86679"/>
                    <a:pt x="1319514" y="92597"/>
                  </a:cubicBezTo>
                  <a:cubicBezTo>
                    <a:pt x="1352113" y="100747"/>
                    <a:pt x="1384599" y="105312"/>
                    <a:pt x="1412111" y="127321"/>
                  </a:cubicBezTo>
                  <a:cubicBezTo>
                    <a:pt x="1475769" y="178247"/>
                    <a:pt x="1485039" y="201989"/>
                    <a:pt x="1527858" y="266217"/>
                  </a:cubicBezTo>
                  <a:cubicBezTo>
                    <a:pt x="1531716" y="285508"/>
                    <a:pt x="1532525" y="305670"/>
                    <a:pt x="1539433" y="324091"/>
                  </a:cubicBezTo>
                  <a:cubicBezTo>
                    <a:pt x="1544317" y="337116"/>
                    <a:pt x="1557828" y="345742"/>
                    <a:pt x="1562582" y="358815"/>
                  </a:cubicBezTo>
                  <a:cubicBezTo>
                    <a:pt x="1573455" y="388715"/>
                    <a:pt x="1575670" y="421229"/>
                    <a:pt x="1585731" y="451412"/>
                  </a:cubicBezTo>
                  <a:cubicBezTo>
                    <a:pt x="1598578" y="489951"/>
                    <a:pt x="1612959" y="527176"/>
                    <a:pt x="1620456" y="567159"/>
                  </a:cubicBezTo>
                  <a:cubicBezTo>
                    <a:pt x="1629106" y="613292"/>
                    <a:pt x="1635889" y="659756"/>
                    <a:pt x="1643605" y="706055"/>
                  </a:cubicBezTo>
                  <a:lnTo>
                    <a:pt x="1666754" y="844952"/>
                  </a:lnTo>
                  <a:cubicBezTo>
                    <a:pt x="1662896" y="902825"/>
                    <a:pt x="1660951" y="960858"/>
                    <a:pt x="1655180" y="1018572"/>
                  </a:cubicBezTo>
                  <a:cubicBezTo>
                    <a:pt x="1649749" y="1072881"/>
                    <a:pt x="1644532" y="1067412"/>
                    <a:pt x="1632030" y="1111169"/>
                  </a:cubicBezTo>
                  <a:cubicBezTo>
                    <a:pt x="1631105" y="1114407"/>
                    <a:pt x="1615050" y="1184481"/>
                    <a:pt x="1608881" y="1192192"/>
                  </a:cubicBezTo>
                  <a:cubicBezTo>
                    <a:pt x="1600191" y="1203055"/>
                    <a:pt x="1585020" y="1206651"/>
                    <a:pt x="1574157" y="1215341"/>
                  </a:cubicBezTo>
                  <a:cubicBezTo>
                    <a:pt x="1565635" y="1222158"/>
                    <a:pt x="1558724" y="1230774"/>
                    <a:pt x="1551007" y="1238491"/>
                  </a:cubicBezTo>
                  <a:cubicBezTo>
                    <a:pt x="1543291" y="1253924"/>
                    <a:pt x="1538904" y="1271535"/>
                    <a:pt x="1527858" y="1284790"/>
                  </a:cubicBezTo>
                  <a:cubicBezTo>
                    <a:pt x="1518952" y="1295477"/>
                    <a:pt x="1500507" y="1296143"/>
                    <a:pt x="1493134" y="1307939"/>
                  </a:cubicBezTo>
                  <a:cubicBezTo>
                    <a:pt x="1480201" y="1328631"/>
                    <a:pt x="1487240" y="1360133"/>
                    <a:pt x="1469985" y="1377387"/>
                  </a:cubicBezTo>
                  <a:cubicBezTo>
                    <a:pt x="1462268" y="1385103"/>
                    <a:pt x="1455565" y="1393988"/>
                    <a:pt x="1446835" y="1400536"/>
                  </a:cubicBezTo>
                  <a:cubicBezTo>
                    <a:pt x="1424577" y="1417229"/>
                    <a:pt x="1377387" y="1446835"/>
                    <a:pt x="1377387" y="1446835"/>
                  </a:cubicBezTo>
                  <a:cubicBezTo>
                    <a:pt x="1370610" y="1457001"/>
                    <a:pt x="1346482" y="1498112"/>
                    <a:pt x="1331088" y="1504709"/>
                  </a:cubicBezTo>
                  <a:cubicBezTo>
                    <a:pt x="1309258" y="1514065"/>
                    <a:pt x="1187519" y="1526995"/>
                    <a:pt x="1180618" y="1527858"/>
                  </a:cubicBezTo>
                  <a:cubicBezTo>
                    <a:pt x="1161327" y="1535574"/>
                    <a:pt x="1140032" y="1539482"/>
                    <a:pt x="1122744" y="1551007"/>
                  </a:cubicBezTo>
                  <a:cubicBezTo>
                    <a:pt x="1104584" y="1563114"/>
                    <a:pt x="1091878" y="1581873"/>
                    <a:pt x="1076445" y="1597306"/>
                  </a:cubicBezTo>
                  <a:cubicBezTo>
                    <a:pt x="1021670" y="1652082"/>
                    <a:pt x="1033717" y="1632550"/>
                    <a:pt x="995423" y="1701478"/>
                  </a:cubicBezTo>
                  <a:cubicBezTo>
                    <a:pt x="987043" y="1716561"/>
                    <a:pt x="978681" y="1731756"/>
                    <a:pt x="972273" y="1747777"/>
                  </a:cubicBezTo>
                  <a:cubicBezTo>
                    <a:pt x="963210" y="1770433"/>
                    <a:pt x="949124" y="1817225"/>
                    <a:pt x="949124" y="1817225"/>
                  </a:cubicBezTo>
                  <a:cubicBezTo>
                    <a:pt x="945266" y="1975412"/>
                    <a:pt x="944734" y="2133716"/>
                    <a:pt x="937549" y="2291787"/>
                  </a:cubicBezTo>
                  <a:cubicBezTo>
                    <a:pt x="936995" y="2303975"/>
                    <a:pt x="927981" y="2314476"/>
                    <a:pt x="925975" y="2326511"/>
                  </a:cubicBezTo>
                  <a:cubicBezTo>
                    <a:pt x="921422" y="2353827"/>
                    <a:pt x="934968" y="2449609"/>
                    <a:pt x="879676" y="2465407"/>
                  </a:cubicBezTo>
                  <a:cubicBezTo>
                    <a:pt x="838700" y="2477114"/>
                    <a:pt x="794795" y="2473124"/>
                    <a:pt x="752354" y="2476982"/>
                  </a:cubicBezTo>
                  <a:cubicBezTo>
                    <a:pt x="667473" y="2473124"/>
                    <a:pt x="582409" y="2472183"/>
                    <a:pt x="497711" y="2465407"/>
                  </a:cubicBezTo>
                  <a:cubicBezTo>
                    <a:pt x="485549" y="2464434"/>
                    <a:pt x="475065" y="2455558"/>
                    <a:pt x="462987" y="2453833"/>
                  </a:cubicBezTo>
                  <a:cubicBezTo>
                    <a:pt x="447709" y="2451651"/>
                    <a:pt x="403184" y="2463479"/>
                    <a:pt x="393539" y="2453833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5" name="Freeform 14"/>
            <p:cNvSpPr/>
            <p:nvPr/>
          </p:nvSpPr>
          <p:spPr bwMode="auto">
            <a:xfrm>
              <a:off x="1273215" y="4317357"/>
              <a:ext cx="347251" cy="127321"/>
            </a:xfrm>
            <a:custGeom>
              <a:avLst/>
              <a:gdLst>
                <a:gd name="connsiteX0" fmla="*/ 0 w 347251"/>
                <a:gd name="connsiteY0" fmla="*/ 0 h 127321"/>
                <a:gd name="connsiteX1" fmla="*/ 11575 w 347251"/>
                <a:gd name="connsiteY1" fmla="*/ 57873 h 127321"/>
                <a:gd name="connsiteX2" fmla="*/ 115747 w 347251"/>
                <a:gd name="connsiteY2" fmla="*/ 92597 h 127321"/>
                <a:gd name="connsiteX3" fmla="*/ 162046 w 347251"/>
                <a:gd name="connsiteY3" fmla="*/ 104172 h 127321"/>
                <a:gd name="connsiteX4" fmla="*/ 231494 w 347251"/>
                <a:gd name="connsiteY4" fmla="*/ 127321 h 127321"/>
                <a:gd name="connsiteX5" fmla="*/ 300942 w 347251"/>
                <a:gd name="connsiteY5" fmla="*/ 115747 h 127321"/>
                <a:gd name="connsiteX6" fmla="*/ 324091 w 347251"/>
                <a:gd name="connsiteY6" fmla="*/ 92597 h 127321"/>
                <a:gd name="connsiteX7" fmla="*/ 347241 w 347251"/>
                <a:gd name="connsiteY7" fmla="*/ 11575 h 127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251" h="127321">
                  <a:moveTo>
                    <a:pt x="0" y="0"/>
                  </a:moveTo>
                  <a:cubicBezTo>
                    <a:pt x="3858" y="19291"/>
                    <a:pt x="3825" y="39791"/>
                    <a:pt x="11575" y="57873"/>
                  </a:cubicBezTo>
                  <a:cubicBezTo>
                    <a:pt x="28380" y="97085"/>
                    <a:pt x="88007" y="87554"/>
                    <a:pt x="115747" y="92597"/>
                  </a:cubicBezTo>
                  <a:cubicBezTo>
                    <a:pt x="131398" y="95443"/>
                    <a:pt x="146809" y="99601"/>
                    <a:pt x="162046" y="104172"/>
                  </a:cubicBezTo>
                  <a:cubicBezTo>
                    <a:pt x="185418" y="111184"/>
                    <a:pt x="231494" y="127321"/>
                    <a:pt x="231494" y="127321"/>
                  </a:cubicBezTo>
                  <a:cubicBezTo>
                    <a:pt x="254643" y="123463"/>
                    <a:pt x="278968" y="123987"/>
                    <a:pt x="300942" y="115747"/>
                  </a:cubicBezTo>
                  <a:cubicBezTo>
                    <a:pt x="311160" y="111915"/>
                    <a:pt x="319211" y="102358"/>
                    <a:pt x="324091" y="92597"/>
                  </a:cubicBezTo>
                  <a:cubicBezTo>
                    <a:pt x="348461" y="43857"/>
                    <a:pt x="347241" y="43698"/>
                    <a:pt x="347241" y="11575"/>
                  </a:cubicBezTo>
                </a:path>
              </a:pathLst>
            </a:custGeom>
            <a:noFill/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6" name="Freeform 15"/>
            <p:cNvSpPr/>
            <p:nvPr/>
          </p:nvSpPr>
          <p:spPr bwMode="auto">
            <a:xfrm>
              <a:off x="1226916" y="4062714"/>
              <a:ext cx="486137" cy="173620"/>
            </a:xfrm>
            <a:custGeom>
              <a:avLst/>
              <a:gdLst>
                <a:gd name="connsiteX0" fmla="*/ 0 w 486137"/>
                <a:gd name="connsiteY0" fmla="*/ 173620 h 173620"/>
                <a:gd name="connsiteX1" fmla="*/ 138897 w 486137"/>
                <a:gd name="connsiteY1" fmla="*/ 104172 h 173620"/>
                <a:gd name="connsiteX2" fmla="*/ 208345 w 486137"/>
                <a:gd name="connsiteY2" fmla="*/ 81023 h 173620"/>
                <a:gd name="connsiteX3" fmla="*/ 243069 w 486137"/>
                <a:gd name="connsiteY3" fmla="*/ 69448 h 173620"/>
                <a:gd name="connsiteX4" fmla="*/ 405114 w 486137"/>
                <a:gd name="connsiteY4" fmla="*/ 46299 h 173620"/>
                <a:gd name="connsiteX5" fmla="*/ 439838 w 486137"/>
                <a:gd name="connsiteY5" fmla="*/ 34724 h 173620"/>
                <a:gd name="connsiteX6" fmla="*/ 462988 w 486137"/>
                <a:gd name="connsiteY6" fmla="*/ 11575 h 173620"/>
                <a:gd name="connsiteX7" fmla="*/ 486137 w 486137"/>
                <a:gd name="connsiteY7" fmla="*/ 0 h 173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137" h="173620">
                  <a:moveTo>
                    <a:pt x="0" y="173620"/>
                  </a:moveTo>
                  <a:cubicBezTo>
                    <a:pt x="46299" y="150471"/>
                    <a:pt x="91595" y="125195"/>
                    <a:pt x="138897" y="104172"/>
                  </a:cubicBezTo>
                  <a:cubicBezTo>
                    <a:pt x="161195" y="94262"/>
                    <a:pt x="185196" y="88739"/>
                    <a:pt x="208345" y="81023"/>
                  </a:cubicBezTo>
                  <a:cubicBezTo>
                    <a:pt x="219920" y="77165"/>
                    <a:pt x="230962" y="70961"/>
                    <a:pt x="243069" y="69448"/>
                  </a:cubicBezTo>
                  <a:cubicBezTo>
                    <a:pt x="358953" y="54962"/>
                    <a:pt x="304983" y="62986"/>
                    <a:pt x="405114" y="46299"/>
                  </a:cubicBezTo>
                  <a:cubicBezTo>
                    <a:pt x="416689" y="42441"/>
                    <a:pt x="429376" y="41001"/>
                    <a:pt x="439838" y="34724"/>
                  </a:cubicBezTo>
                  <a:cubicBezTo>
                    <a:pt x="449196" y="29109"/>
                    <a:pt x="454258" y="18123"/>
                    <a:pt x="462988" y="11575"/>
                  </a:cubicBezTo>
                  <a:cubicBezTo>
                    <a:pt x="469890" y="6399"/>
                    <a:pt x="478421" y="3858"/>
                    <a:pt x="486137" y="0"/>
                  </a:cubicBezTo>
                </a:path>
              </a:pathLst>
            </a:custGeom>
            <a:noFill/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7" name="Freeform 16"/>
            <p:cNvSpPr/>
            <p:nvPr/>
          </p:nvSpPr>
          <p:spPr bwMode="auto">
            <a:xfrm>
              <a:off x="1215342" y="3900668"/>
              <a:ext cx="520861" cy="173621"/>
            </a:xfrm>
            <a:custGeom>
              <a:avLst/>
              <a:gdLst>
                <a:gd name="connsiteX0" fmla="*/ 0 w 520861"/>
                <a:gd name="connsiteY0" fmla="*/ 173621 h 173621"/>
                <a:gd name="connsiteX1" fmla="*/ 92597 w 520861"/>
                <a:gd name="connsiteY1" fmla="*/ 150471 h 173621"/>
                <a:gd name="connsiteX2" fmla="*/ 162045 w 520861"/>
                <a:gd name="connsiteY2" fmla="*/ 127322 h 173621"/>
                <a:gd name="connsiteX3" fmla="*/ 185195 w 520861"/>
                <a:gd name="connsiteY3" fmla="*/ 104173 h 173621"/>
                <a:gd name="connsiteX4" fmla="*/ 347240 w 520861"/>
                <a:gd name="connsiteY4" fmla="*/ 81023 h 173621"/>
                <a:gd name="connsiteX5" fmla="*/ 381964 w 520861"/>
                <a:gd name="connsiteY5" fmla="*/ 69448 h 173621"/>
                <a:gd name="connsiteX6" fmla="*/ 474562 w 520861"/>
                <a:gd name="connsiteY6" fmla="*/ 0 h 173621"/>
                <a:gd name="connsiteX7" fmla="*/ 520861 w 520861"/>
                <a:gd name="connsiteY7" fmla="*/ 0 h 17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861" h="173621">
                  <a:moveTo>
                    <a:pt x="0" y="173621"/>
                  </a:moveTo>
                  <a:cubicBezTo>
                    <a:pt x="30866" y="165904"/>
                    <a:pt x="62006" y="159212"/>
                    <a:pt x="92597" y="150471"/>
                  </a:cubicBezTo>
                  <a:cubicBezTo>
                    <a:pt x="116060" y="143767"/>
                    <a:pt x="162045" y="127322"/>
                    <a:pt x="162045" y="127322"/>
                  </a:cubicBezTo>
                  <a:cubicBezTo>
                    <a:pt x="169762" y="119606"/>
                    <a:pt x="175837" y="109788"/>
                    <a:pt x="185195" y="104173"/>
                  </a:cubicBezTo>
                  <a:cubicBezTo>
                    <a:pt x="220984" y="82700"/>
                    <a:pt x="345260" y="81203"/>
                    <a:pt x="347240" y="81023"/>
                  </a:cubicBezTo>
                  <a:cubicBezTo>
                    <a:pt x="358815" y="77165"/>
                    <a:pt x="371502" y="75725"/>
                    <a:pt x="381964" y="69448"/>
                  </a:cubicBezTo>
                  <a:cubicBezTo>
                    <a:pt x="419110" y="47161"/>
                    <a:pt x="410509" y="0"/>
                    <a:pt x="474562" y="0"/>
                  </a:cubicBezTo>
                  <a:lnTo>
                    <a:pt x="520861" y="0"/>
                  </a:lnTo>
                </a:path>
              </a:pathLst>
            </a:custGeom>
            <a:noFill/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8" name="Freeform 17"/>
            <p:cNvSpPr/>
            <p:nvPr/>
          </p:nvSpPr>
          <p:spPr bwMode="auto">
            <a:xfrm>
              <a:off x="1284790" y="3727048"/>
              <a:ext cx="451413" cy="127322"/>
            </a:xfrm>
            <a:custGeom>
              <a:avLst/>
              <a:gdLst>
                <a:gd name="connsiteX0" fmla="*/ 0 w 451413"/>
                <a:gd name="connsiteY0" fmla="*/ 127322 h 127322"/>
                <a:gd name="connsiteX1" fmla="*/ 92597 w 451413"/>
                <a:gd name="connsiteY1" fmla="*/ 115747 h 127322"/>
                <a:gd name="connsiteX2" fmla="*/ 162045 w 451413"/>
                <a:gd name="connsiteY2" fmla="*/ 92598 h 127322"/>
                <a:gd name="connsiteX3" fmla="*/ 231494 w 451413"/>
                <a:gd name="connsiteY3" fmla="*/ 81023 h 127322"/>
                <a:gd name="connsiteX4" fmla="*/ 254643 w 451413"/>
                <a:gd name="connsiteY4" fmla="*/ 46299 h 127322"/>
                <a:gd name="connsiteX5" fmla="*/ 381964 w 451413"/>
                <a:gd name="connsiteY5" fmla="*/ 11575 h 127322"/>
                <a:gd name="connsiteX6" fmla="*/ 451413 w 451413"/>
                <a:gd name="connsiteY6" fmla="*/ 0 h 127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1413" h="127322">
                  <a:moveTo>
                    <a:pt x="0" y="127322"/>
                  </a:moveTo>
                  <a:cubicBezTo>
                    <a:pt x="30866" y="123464"/>
                    <a:pt x="62182" y="122265"/>
                    <a:pt x="92597" y="115747"/>
                  </a:cubicBezTo>
                  <a:cubicBezTo>
                    <a:pt x="116457" y="110634"/>
                    <a:pt x="137976" y="96610"/>
                    <a:pt x="162045" y="92598"/>
                  </a:cubicBezTo>
                  <a:lnTo>
                    <a:pt x="231494" y="81023"/>
                  </a:lnTo>
                  <a:cubicBezTo>
                    <a:pt x="239210" y="69448"/>
                    <a:pt x="242847" y="53672"/>
                    <a:pt x="254643" y="46299"/>
                  </a:cubicBezTo>
                  <a:cubicBezTo>
                    <a:pt x="280607" y="30071"/>
                    <a:pt x="350267" y="17338"/>
                    <a:pt x="381964" y="11575"/>
                  </a:cubicBezTo>
                  <a:cubicBezTo>
                    <a:pt x="405054" y="7377"/>
                    <a:pt x="451413" y="0"/>
                    <a:pt x="451413" y="0"/>
                  </a:cubicBezTo>
                </a:path>
              </a:pathLst>
            </a:custGeom>
            <a:noFill/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19" name="Freeform 18"/>
            <p:cNvSpPr/>
            <p:nvPr/>
          </p:nvSpPr>
          <p:spPr bwMode="auto">
            <a:xfrm>
              <a:off x="1261641" y="3540790"/>
              <a:ext cx="520860" cy="151534"/>
            </a:xfrm>
            <a:custGeom>
              <a:avLst/>
              <a:gdLst>
                <a:gd name="connsiteX0" fmla="*/ 0 w 520860"/>
                <a:gd name="connsiteY0" fmla="*/ 151534 h 151534"/>
                <a:gd name="connsiteX1" fmla="*/ 173620 w 520860"/>
                <a:gd name="connsiteY1" fmla="*/ 116810 h 151534"/>
                <a:gd name="connsiteX2" fmla="*/ 208344 w 520860"/>
                <a:gd name="connsiteY2" fmla="*/ 93661 h 151534"/>
                <a:gd name="connsiteX3" fmla="*/ 254643 w 520860"/>
                <a:gd name="connsiteY3" fmla="*/ 82086 h 151534"/>
                <a:gd name="connsiteX4" fmla="*/ 358815 w 520860"/>
                <a:gd name="connsiteY4" fmla="*/ 47362 h 151534"/>
                <a:gd name="connsiteX5" fmla="*/ 393539 w 520860"/>
                <a:gd name="connsiteY5" fmla="*/ 35787 h 151534"/>
                <a:gd name="connsiteX6" fmla="*/ 462987 w 520860"/>
                <a:gd name="connsiteY6" fmla="*/ 1063 h 151534"/>
                <a:gd name="connsiteX7" fmla="*/ 520860 w 520860"/>
                <a:gd name="connsiteY7" fmla="*/ 1063 h 151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0860" h="151534">
                  <a:moveTo>
                    <a:pt x="0" y="151534"/>
                  </a:moveTo>
                  <a:cubicBezTo>
                    <a:pt x="57873" y="139959"/>
                    <a:pt x="116754" y="132606"/>
                    <a:pt x="173620" y="116810"/>
                  </a:cubicBezTo>
                  <a:cubicBezTo>
                    <a:pt x="187023" y="113087"/>
                    <a:pt x="195558" y="99141"/>
                    <a:pt x="208344" y="93661"/>
                  </a:cubicBezTo>
                  <a:cubicBezTo>
                    <a:pt x="222966" y="87395"/>
                    <a:pt x="239406" y="86657"/>
                    <a:pt x="254643" y="82086"/>
                  </a:cubicBezTo>
                  <a:cubicBezTo>
                    <a:pt x="254678" y="82076"/>
                    <a:pt x="341436" y="53155"/>
                    <a:pt x="358815" y="47362"/>
                  </a:cubicBezTo>
                  <a:cubicBezTo>
                    <a:pt x="370390" y="43504"/>
                    <a:pt x="383387" y="42555"/>
                    <a:pt x="393539" y="35787"/>
                  </a:cubicBezTo>
                  <a:cubicBezTo>
                    <a:pt x="417399" y="19881"/>
                    <a:pt x="433498" y="4749"/>
                    <a:pt x="462987" y="1063"/>
                  </a:cubicBezTo>
                  <a:cubicBezTo>
                    <a:pt x="482129" y="-1330"/>
                    <a:pt x="501569" y="1063"/>
                    <a:pt x="520860" y="1063"/>
                  </a:cubicBezTo>
                </a:path>
              </a:pathLst>
            </a:custGeom>
            <a:noFill/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20" name="Freeform 19"/>
            <p:cNvSpPr/>
            <p:nvPr/>
          </p:nvSpPr>
          <p:spPr bwMode="auto">
            <a:xfrm>
              <a:off x="1215342" y="3495554"/>
              <a:ext cx="601883" cy="34724"/>
            </a:xfrm>
            <a:custGeom>
              <a:avLst/>
              <a:gdLst>
                <a:gd name="connsiteX0" fmla="*/ 0 w 601883"/>
                <a:gd name="connsiteY0" fmla="*/ 11575 h 34724"/>
                <a:gd name="connsiteX1" fmla="*/ 81023 w 601883"/>
                <a:gd name="connsiteY1" fmla="*/ 0 h 34724"/>
                <a:gd name="connsiteX2" fmla="*/ 115747 w 601883"/>
                <a:gd name="connsiteY2" fmla="*/ 11575 h 34724"/>
                <a:gd name="connsiteX3" fmla="*/ 173620 w 601883"/>
                <a:gd name="connsiteY3" fmla="*/ 23150 h 34724"/>
                <a:gd name="connsiteX4" fmla="*/ 277792 w 601883"/>
                <a:gd name="connsiteY4" fmla="*/ 34724 h 34724"/>
                <a:gd name="connsiteX5" fmla="*/ 601883 w 601883"/>
                <a:gd name="connsiteY5" fmla="*/ 23150 h 3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1883" h="34724">
                  <a:moveTo>
                    <a:pt x="0" y="11575"/>
                  </a:moveTo>
                  <a:cubicBezTo>
                    <a:pt x="27008" y="7717"/>
                    <a:pt x="53741" y="0"/>
                    <a:pt x="81023" y="0"/>
                  </a:cubicBezTo>
                  <a:cubicBezTo>
                    <a:pt x="93224" y="0"/>
                    <a:pt x="103911" y="8616"/>
                    <a:pt x="115747" y="11575"/>
                  </a:cubicBezTo>
                  <a:cubicBezTo>
                    <a:pt x="134833" y="16347"/>
                    <a:pt x="154145" y="20368"/>
                    <a:pt x="173620" y="23150"/>
                  </a:cubicBezTo>
                  <a:cubicBezTo>
                    <a:pt x="208207" y="28091"/>
                    <a:pt x="243068" y="30866"/>
                    <a:pt x="277792" y="34724"/>
                  </a:cubicBezTo>
                  <a:cubicBezTo>
                    <a:pt x="547838" y="21865"/>
                    <a:pt x="439746" y="23150"/>
                    <a:pt x="601883" y="23150"/>
                  </a:cubicBezTo>
                </a:path>
              </a:pathLst>
            </a:custGeom>
            <a:noFill/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  <p:sp>
          <p:nvSpPr>
            <p:cNvPr id="21" name="Freeform 20"/>
            <p:cNvSpPr/>
            <p:nvPr/>
          </p:nvSpPr>
          <p:spPr bwMode="auto">
            <a:xfrm>
              <a:off x="1296365" y="2592729"/>
              <a:ext cx="544010" cy="740780"/>
            </a:xfrm>
            <a:custGeom>
              <a:avLst/>
              <a:gdLst>
                <a:gd name="connsiteX0" fmla="*/ 0 w 544010"/>
                <a:gd name="connsiteY0" fmla="*/ 717630 h 740780"/>
                <a:gd name="connsiteX1" fmla="*/ 11574 w 544010"/>
                <a:gd name="connsiteY1" fmla="*/ 532436 h 740780"/>
                <a:gd name="connsiteX2" fmla="*/ 34724 w 544010"/>
                <a:gd name="connsiteY2" fmla="*/ 358815 h 740780"/>
                <a:gd name="connsiteX3" fmla="*/ 46298 w 544010"/>
                <a:gd name="connsiteY3" fmla="*/ 243068 h 740780"/>
                <a:gd name="connsiteX4" fmla="*/ 69448 w 544010"/>
                <a:gd name="connsiteY4" fmla="*/ 115747 h 740780"/>
                <a:gd name="connsiteX5" fmla="*/ 173620 w 544010"/>
                <a:gd name="connsiteY5" fmla="*/ 115747 h 740780"/>
                <a:gd name="connsiteX6" fmla="*/ 208344 w 544010"/>
                <a:gd name="connsiteY6" fmla="*/ 46299 h 740780"/>
                <a:gd name="connsiteX7" fmla="*/ 196769 w 544010"/>
                <a:gd name="connsiteY7" fmla="*/ 0 h 740780"/>
                <a:gd name="connsiteX8" fmla="*/ 173620 w 544010"/>
                <a:gd name="connsiteY8" fmla="*/ 138896 h 740780"/>
                <a:gd name="connsiteX9" fmla="*/ 254643 w 544010"/>
                <a:gd name="connsiteY9" fmla="*/ 127322 h 740780"/>
                <a:gd name="connsiteX10" fmla="*/ 289367 w 544010"/>
                <a:gd name="connsiteY10" fmla="*/ 115747 h 740780"/>
                <a:gd name="connsiteX11" fmla="*/ 277792 w 544010"/>
                <a:gd name="connsiteY11" fmla="*/ 34724 h 740780"/>
                <a:gd name="connsiteX12" fmla="*/ 243068 w 544010"/>
                <a:gd name="connsiteY12" fmla="*/ 57874 h 740780"/>
                <a:gd name="connsiteX13" fmla="*/ 243068 w 544010"/>
                <a:gd name="connsiteY13" fmla="*/ 150471 h 740780"/>
                <a:gd name="connsiteX14" fmla="*/ 277792 w 544010"/>
                <a:gd name="connsiteY14" fmla="*/ 162046 h 740780"/>
                <a:gd name="connsiteX15" fmla="*/ 347240 w 544010"/>
                <a:gd name="connsiteY15" fmla="*/ 150471 h 740780"/>
                <a:gd name="connsiteX16" fmla="*/ 381964 w 544010"/>
                <a:gd name="connsiteY16" fmla="*/ 81023 h 740780"/>
                <a:gd name="connsiteX17" fmla="*/ 370389 w 544010"/>
                <a:gd name="connsiteY17" fmla="*/ 46299 h 740780"/>
                <a:gd name="connsiteX18" fmla="*/ 324091 w 544010"/>
                <a:gd name="connsiteY18" fmla="*/ 92598 h 740780"/>
                <a:gd name="connsiteX19" fmla="*/ 370389 w 544010"/>
                <a:gd name="connsiteY19" fmla="*/ 231494 h 740780"/>
                <a:gd name="connsiteX20" fmla="*/ 439838 w 544010"/>
                <a:gd name="connsiteY20" fmla="*/ 219919 h 740780"/>
                <a:gd name="connsiteX21" fmla="*/ 474562 w 544010"/>
                <a:gd name="connsiteY21" fmla="*/ 196770 h 740780"/>
                <a:gd name="connsiteX22" fmla="*/ 474562 w 544010"/>
                <a:gd name="connsiteY22" fmla="*/ 81023 h 740780"/>
                <a:gd name="connsiteX23" fmla="*/ 439838 w 544010"/>
                <a:gd name="connsiteY23" fmla="*/ 92598 h 740780"/>
                <a:gd name="connsiteX24" fmla="*/ 439838 w 544010"/>
                <a:gd name="connsiteY24" fmla="*/ 173620 h 740780"/>
                <a:gd name="connsiteX25" fmla="*/ 509286 w 544010"/>
                <a:gd name="connsiteY25" fmla="*/ 196770 h 740780"/>
                <a:gd name="connsiteX26" fmla="*/ 520860 w 544010"/>
                <a:gd name="connsiteY26" fmla="*/ 162046 h 740780"/>
                <a:gd name="connsiteX27" fmla="*/ 544010 w 544010"/>
                <a:gd name="connsiteY27" fmla="*/ 138896 h 740780"/>
                <a:gd name="connsiteX28" fmla="*/ 520860 w 544010"/>
                <a:gd name="connsiteY28" fmla="*/ 509286 h 740780"/>
                <a:gd name="connsiteX29" fmla="*/ 520860 w 544010"/>
                <a:gd name="connsiteY29" fmla="*/ 740780 h 74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4010" h="740780">
                  <a:moveTo>
                    <a:pt x="0" y="717630"/>
                  </a:moveTo>
                  <a:cubicBezTo>
                    <a:pt x="3858" y="655899"/>
                    <a:pt x="6642" y="594091"/>
                    <a:pt x="11574" y="532436"/>
                  </a:cubicBezTo>
                  <a:cubicBezTo>
                    <a:pt x="26182" y="349836"/>
                    <a:pt x="17109" y="499739"/>
                    <a:pt x="34724" y="358815"/>
                  </a:cubicBezTo>
                  <a:cubicBezTo>
                    <a:pt x="39533" y="320340"/>
                    <a:pt x="41489" y="281543"/>
                    <a:pt x="46298" y="243068"/>
                  </a:cubicBezTo>
                  <a:cubicBezTo>
                    <a:pt x="51234" y="203580"/>
                    <a:pt x="61547" y="155252"/>
                    <a:pt x="69448" y="115747"/>
                  </a:cubicBezTo>
                  <a:cubicBezTo>
                    <a:pt x="152093" y="143295"/>
                    <a:pt x="118593" y="152431"/>
                    <a:pt x="173620" y="115747"/>
                  </a:cubicBezTo>
                  <a:cubicBezTo>
                    <a:pt x="185324" y="98191"/>
                    <a:pt x="208344" y="70258"/>
                    <a:pt x="208344" y="46299"/>
                  </a:cubicBezTo>
                  <a:cubicBezTo>
                    <a:pt x="208344" y="30391"/>
                    <a:pt x="200627" y="15433"/>
                    <a:pt x="196769" y="0"/>
                  </a:cubicBezTo>
                  <a:cubicBezTo>
                    <a:pt x="152812" y="29304"/>
                    <a:pt x="96469" y="52101"/>
                    <a:pt x="173620" y="138896"/>
                  </a:cubicBezTo>
                  <a:cubicBezTo>
                    <a:pt x="191745" y="159287"/>
                    <a:pt x="227635" y="131180"/>
                    <a:pt x="254643" y="127322"/>
                  </a:cubicBezTo>
                  <a:cubicBezTo>
                    <a:pt x="266218" y="123464"/>
                    <a:pt x="282599" y="125899"/>
                    <a:pt x="289367" y="115747"/>
                  </a:cubicBezTo>
                  <a:cubicBezTo>
                    <a:pt x="322282" y="66374"/>
                    <a:pt x="304201" y="61134"/>
                    <a:pt x="277792" y="34724"/>
                  </a:cubicBezTo>
                  <a:cubicBezTo>
                    <a:pt x="266217" y="42441"/>
                    <a:pt x="251758" y="47011"/>
                    <a:pt x="243068" y="57874"/>
                  </a:cubicBezTo>
                  <a:cubicBezTo>
                    <a:pt x="224972" y="80494"/>
                    <a:pt x="229584" y="130244"/>
                    <a:pt x="243068" y="150471"/>
                  </a:cubicBezTo>
                  <a:cubicBezTo>
                    <a:pt x="249836" y="160623"/>
                    <a:pt x="266217" y="158188"/>
                    <a:pt x="277792" y="162046"/>
                  </a:cubicBezTo>
                  <a:cubicBezTo>
                    <a:pt x="300941" y="158188"/>
                    <a:pt x="326249" y="160967"/>
                    <a:pt x="347240" y="150471"/>
                  </a:cubicBezTo>
                  <a:cubicBezTo>
                    <a:pt x="365189" y="141496"/>
                    <a:pt x="376486" y="97457"/>
                    <a:pt x="381964" y="81023"/>
                  </a:cubicBezTo>
                  <a:cubicBezTo>
                    <a:pt x="378106" y="69448"/>
                    <a:pt x="381302" y="51755"/>
                    <a:pt x="370389" y="46299"/>
                  </a:cubicBezTo>
                  <a:cubicBezTo>
                    <a:pt x="335113" y="28662"/>
                    <a:pt x="328500" y="79370"/>
                    <a:pt x="324091" y="92598"/>
                  </a:cubicBezTo>
                  <a:cubicBezTo>
                    <a:pt x="326560" y="117290"/>
                    <a:pt x="307166" y="224469"/>
                    <a:pt x="370389" y="231494"/>
                  </a:cubicBezTo>
                  <a:cubicBezTo>
                    <a:pt x="393714" y="234086"/>
                    <a:pt x="416688" y="223777"/>
                    <a:pt x="439838" y="219919"/>
                  </a:cubicBezTo>
                  <a:cubicBezTo>
                    <a:pt x="451413" y="212203"/>
                    <a:pt x="465872" y="207633"/>
                    <a:pt x="474562" y="196770"/>
                  </a:cubicBezTo>
                  <a:cubicBezTo>
                    <a:pt x="499048" y="166162"/>
                    <a:pt x="478279" y="107046"/>
                    <a:pt x="474562" y="81023"/>
                  </a:cubicBezTo>
                  <a:cubicBezTo>
                    <a:pt x="462987" y="84881"/>
                    <a:pt x="448465" y="83971"/>
                    <a:pt x="439838" y="92598"/>
                  </a:cubicBezTo>
                  <a:cubicBezTo>
                    <a:pt x="424214" y="108222"/>
                    <a:pt x="424024" y="160065"/>
                    <a:pt x="439838" y="173620"/>
                  </a:cubicBezTo>
                  <a:cubicBezTo>
                    <a:pt x="458365" y="189500"/>
                    <a:pt x="509286" y="196770"/>
                    <a:pt x="509286" y="196770"/>
                  </a:cubicBezTo>
                  <a:cubicBezTo>
                    <a:pt x="513144" y="185195"/>
                    <a:pt x="514583" y="172508"/>
                    <a:pt x="520860" y="162046"/>
                  </a:cubicBezTo>
                  <a:cubicBezTo>
                    <a:pt x="526475" y="152688"/>
                    <a:pt x="544010" y="127983"/>
                    <a:pt x="544010" y="138896"/>
                  </a:cubicBezTo>
                  <a:cubicBezTo>
                    <a:pt x="544010" y="262600"/>
                    <a:pt x="520860" y="385582"/>
                    <a:pt x="520860" y="509286"/>
                  </a:cubicBezTo>
                  <a:lnTo>
                    <a:pt x="520860" y="740780"/>
                  </a:lnTo>
                </a:path>
              </a:pathLst>
            </a:custGeom>
            <a:noFill/>
            <a:ln w="38100" cap="flat" cmpd="sng" algn="ctr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pitchFamily="50" charset="-128"/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395959" y="1273216"/>
            <a:ext cx="755335" cy="17469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20000"/>
              </a:lnSpc>
            </a:pPr>
            <a:r>
              <a:rPr lang="en-US" sz="9600" dirty="0">
                <a:solidFill>
                  <a:schemeClr val="bg1">
                    <a:alpha val="5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23" end="1451.53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80745" y="366085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53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96"/>
    </mc:Choice>
    <mc:Fallback>
      <p:transition spd="slow" advTm="8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8296" objId="3"/>
      </p14:showEvtLst>
    </p:ext>
  </p:extLst>
</p:sld>
</file>

<file path=ppt/theme/theme1.xml><?xml version="1.0" encoding="utf-8"?>
<a:theme xmlns:a="http://schemas.openxmlformats.org/drawingml/2006/main" name="gb-ltv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676767"/>
      </a:lt2>
      <a:accent1>
        <a:srgbClr val="114FFB"/>
      </a:accent1>
      <a:accent2>
        <a:srgbClr val="00FF00"/>
      </a:accent2>
      <a:accent3>
        <a:srgbClr val="FFFFFF"/>
      </a:accent3>
      <a:accent4>
        <a:srgbClr val="000000"/>
      </a:accent4>
      <a:accent5>
        <a:srgbClr val="AAB2FD"/>
      </a:accent5>
      <a:accent6>
        <a:srgbClr val="00E700"/>
      </a:accent6>
      <a:hlink>
        <a:srgbClr val="022483"/>
      </a:hlink>
      <a:folHlink>
        <a:srgbClr val="00DFCA"/>
      </a:folHlink>
    </a:clrScheme>
    <a:fontScheme name="gb-ltv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50" charset="-128"/>
          </a:defRPr>
        </a:defPPr>
      </a:lstStyle>
    </a:lnDef>
  </a:objectDefaults>
  <a:extraClrSchemeLst>
    <a:extraClrScheme>
      <a:clrScheme name="gb-ltv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b-ltv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b-ltv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b-ltv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b-ltv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b-ltv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b-ltv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g:\pptdoku\gb-ltv.ppt</Template>
  <TotalTime>0</TotalTime>
  <Pages>18</Pages>
  <Words>929</Words>
  <Application>Microsoft Office PowerPoint</Application>
  <PresentationFormat>A4 Paper (210x297 mm)</PresentationFormat>
  <Paragraphs>159</Paragraphs>
  <Slides>23</Slides>
  <Notes>2</Notes>
  <HiddenSlides>0</HiddenSlides>
  <MMClips>27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ＭＳ Ｐゴシック</vt:lpstr>
      <vt:lpstr>Arial</vt:lpstr>
      <vt:lpstr>Calibri</vt:lpstr>
      <vt:lpstr>ＭＳ Ｐ明朝</vt:lpstr>
      <vt:lpstr>Times New Roman</vt:lpstr>
      <vt:lpstr>Wingdings</vt:lpstr>
      <vt:lpstr>gb-ltv</vt:lpstr>
      <vt:lpstr>Social Inequality Magnifies the  Perception of Risk in a Pandemic</vt:lpstr>
      <vt:lpstr>The Novel Coronavirus Pandemic</vt:lpstr>
      <vt:lpstr>PowerPoint Presentation</vt:lpstr>
      <vt:lpstr>The COVIDiSTRESS Survey (Lieberoth et al, 2020)</vt:lpstr>
      <vt:lpstr>The COVIDiSTRESS Survey (Lieberoth et al, 2020)</vt:lpstr>
      <vt:lpstr>The COVIDiSTRESS Survey (Lieberoth et al, 2020)</vt:lpstr>
      <vt:lpstr>Risk Perceptions and Social Inequality</vt:lpstr>
      <vt:lpstr>Risk Perceptions and Social Inequality</vt:lpstr>
      <vt:lpstr>Risk Perceptions and Social Inequality</vt:lpstr>
      <vt:lpstr>Risk Perceptions and Social Inequality</vt:lpstr>
      <vt:lpstr>Research Design</vt:lpstr>
      <vt:lpstr>Data Sources</vt:lpstr>
      <vt:lpstr>Regression Results – Main Models</vt:lpstr>
      <vt:lpstr>Regression Results – Main Models</vt:lpstr>
      <vt:lpstr>Regression Results – M1 Residuals</vt:lpstr>
      <vt:lpstr>Regression Results – M2 Residuals</vt:lpstr>
      <vt:lpstr>Regression Results – M2 Residuals</vt:lpstr>
      <vt:lpstr>Robustness Check</vt:lpstr>
      <vt:lpstr>Implications for Previous Finding</vt:lpstr>
      <vt:lpstr>Implications</vt:lpstr>
      <vt:lpstr>Thank You</vt:lpstr>
      <vt:lpstr>References</vt:lpstr>
      <vt:lpstr>Appendix – Regression Results with Top 1% Income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TRUMPF - The Organization</dc:title>
  <dc:creator>Carola Hommerich</dc:creator>
  <cp:lastModifiedBy>Nate B</cp:lastModifiedBy>
  <cp:revision>1150</cp:revision>
  <cp:lastPrinted>2015-11-20T01:28:29Z</cp:lastPrinted>
  <dcterms:created xsi:type="dcterms:W3CDTF">1997-07-09T16:33:46Z</dcterms:created>
  <dcterms:modified xsi:type="dcterms:W3CDTF">2020-08-18T10:59:30Z</dcterms:modified>
</cp:coreProperties>
</file>